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57" r:id="rId3"/>
    <p:sldId id="258" r:id="rId4"/>
    <p:sldId id="259" r:id="rId5"/>
    <p:sldId id="260" r:id="rId6"/>
    <p:sldId id="261" r:id="rId7"/>
    <p:sldId id="263" r:id="rId8"/>
    <p:sldId id="264" r:id="rId9"/>
    <p:sldId id="265" r:id="rId10"/>
    <p:sldId id="266" r:id="rId11"/>
    <p:sldId id="267" r:id="rId12"/>
    <p:sldId id="269" r:id="rId13"/>
    <p:sldId id="270" r:id="rId14"/>
    <p:sldId id="271" r:id="rId15"/>
    <p:sldId id="273" r:id="rId16"/>
    <p:sldId id="274" r:id="rId17"/>
    <p:sldId id="275" r:id="rId18"/>
    <p:sldId id="276"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1267AE1-D41A-43C3-AA17-A28D9BAE2EF2}">
          <p14:sldIdLst>
            <p14:sldId id="256"/>
            <p14:sldId id="257"/>
            <p14:sldId id="258"/>
            <p14:sldId id="259"/>
            <p14:sldId id="260"/>
            <p14:sldId id="261"/>
            <p14:sldId id="263"/>
            <p14:sldId id="264"/>
            <p14:sldId id="265"/>
            <p14:sldId id="266"/>
            <p14:sldId id="267"/>
            <p14:sldId id="269"/>
            <p14:sldId id="270"/>
            <p14:sldId id="271"/>
          </p14:sldIdLst>
        </p14:section>
        <p14:section name="Appendix" id="{6650FB09-AE24-4F48-A139-26CF7804FA7F}">
          <p14:sldIdLst>
            <p14:sldId id="273"/>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02" autoAdjust="0"/>
    <p:restoredTop sz="94660"/>
  </p:normalViewPr>
  <p:slideViewPr>
    <p:cSldViewPr snapToGrid="0" snapToObjects="1">
      <p:cViewPr varScale="1">
        <p:scale>
          <a:sx n="149" d="100"/>
          <a:sy n="149" d="100"/>
        </p:scale>
        <p:origin x="138" y="33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ster March" userId="b7d59591-a0ff-42db-aa6e-ca5b63d1c98e" providerId="ADAL" clId="{FE7DA337-474D-4499-B0A3-4E0743E32990}"/>
    <pc:docChg chg="undo custSel delSld modSld modSection">
      <pc:chgData name="Lester March" userId="b7d59591-a0ff-42db-aa6e-ca5b63d1c98e" providerId="ADAL" clId="{FE7DA337-474D-4499-B0A3-4E0743E32990}" dt="2026-09-24T07:42:07.152" v="110" actId="20577"/>
      <pc:docMkLst>
        <pc:docMk/>
      </pc:docMkLst>
      <pc:sldChg chg="modSp mod">
        <pc:chgData name="Lester March" userId="b7d59591-a0ff-42db-aa6e-ca5b63d1c98e" providerId="ADAL" clId="{FE7DA337-474D-4499-B0A3-4E0743E32990}" dt="2026-09-24T07:42:07.152" v="110" actId="20577"/>
        <pc:sldMkLst>
          <pc:docMk/>
          <pc:sldMk cId="0" sldId="256"/>
        </pc:sldMkLst>
        <pc:spChg chg="mod">
          <ac:chgData name="Lester March" userId="b7d59591-a0ff-42db-aa6e-ca5b63d1c98e" providerId="ADAL" clId="{FE7DA337-474D-4499-B0A3-4E0743E32990}" dt="2026-09-24T07:38:07.217" v="64" actId="14100"/>
          <ac:spMkLst>
            <pc:docMk/>
            <pc:sldMk cId="0" sldId="256"/>
            <ac:spMk id="5" creationId="{00000000-0000-0000-0000-000000000000}"/>
          </ac:spMkLst>
        </pc:spChg>
        <pc:spChg chg="mod">
          <ac:chgData name="Lester March" userId="b7d59591-a0ff-42db-aa6e-ca5b63d1c98e" providerId="ADAL" clId="{FE7DA337-474D-4499-B0A3-4E0743E32990}" dt="2026-09-24T07:42:07.152" v="110" actId="20577"/>
          <ac:spMkLst>
            <pc:docMk/>
            <pc:sldMk cId="0" sldId="256"/>
            <ac:spMk id="21" creationId="{00000000-0000-0000-0000-000000000000}"/>
          </ac:spMkLst>
        </pc:spChg>
      </pc:sldChg>
      <pc:sldChg chg="modSp mod">
        <pc:chgData name="Lester March" userId="b7d59591-a0ff-42db-aa6e-ca5b63d1c98e" providerId="ADAL" clId="{FE7DA337-474D-4499-B0A3-4E0743E32990}" dt="2026-09-24T07:42:03.347" v="108" actId="20577"/>
        <pc:sldMkLst>
          <pc:docMk/>
          <pc:sldMk cId="0" sldId="257"/>
        </pc:sldMkLst>
        <pc:spChg chg="mod">
          <ac:chgData name="Lester March" userId="b7d59591-a0ff-42db-aa6e-ca5b63d1c98e" providerId="ADAL" clId="{FE7DA337-474D-4499-B0A3-4E0743E32990}" dt="2026-09-24T07:42:03.347" v="108" actId="20577"/>
          <ac:spMkLst>
            <pc:docMk/>
            <pc:sldMk cId="0" sldId="257"/>
            <ac:spMk id="29" creationId="{00000000-0000-0000-0000-000000000000}"/>
          </ac:spMkLst>
        </pc:spChg>
      </pc:sldChg>
      <pc:sldChg chg="modSp mod">
        <pc:chgData name="Lester March" userId="b7d59591-a0ff-42db-aa6e-ca5b63d1c98e" providerId="ADAL" clId="{FE7DA337-474D-4499-B0A3-4E0743E32990}" dt="2026-09-24T07:41:59.356" v="106" actId="20577"/>
        <pc:sldMkLst>
          <pc:docMk/>
          <pc:sldMk cId="0" sldId="258"/>
        </pc:sldMkLst>
        <pc:spChg chg="mod">
          <ac:chgData name="Lester March" userId="b7d59591-a0ff-42db-aa6e-ca5b63d1c98e" providerId="ADAL" clId="{FE7DA337-474D-4499-B0A3-4E0743E32990}" dt="2026-09-24T07:41:59.356" v="106" actId="20577"/>
          <ac:spMkLst>
            <pc:docMk/>
            <pc:sldMk cId="0" sldId="258"/>
            <ac:spMk id="19" creationId="{00000000-0000-0000-0000-000000000000}"/>
          </ac:spMkLst>
        </pc:spChg>
      </pc:sldChg>
      <pc:sldChg chg="modSp mod">
        <pc:chgData name="Lester March" userId="b7d59591-a0ff-42db-aa6e-ca5b63d1c98e" providerId="ADAL" clId="{FE7DA337-474D-4499-B0A3-4E0743E32990}" dt="2026-09-24T07:41:54.240" v="104" actId="20577"/>
        <pc:sldMkLst>
          <pc:docMk/>
          <pc:sldMk cId="0" sldId="259"/>
        </pc:sldMkLst>
        <pc:spChg chg="mod">
          <ac:chgData name="Lester March" userId="b7d59591-a0ff-42db-aa6e-ca5b63d1c98e" providerId="ADAL" clId="{FE7DA337-474D-4499-B0A3-4E0743E32990}" dt="2026-09-24T07:41:54.240" v="104" actId="20577"/>
          <ac:spMkLst>
            <pc:docMk/>
            <pc:sldMk cId="0" sldId="259"/>
            <ac:spMk id="33" creationId="{00000000-0000-0000-0000-000000000000}"/>
          </ac:spMkLst>
        </pc:spChg>
      </pc:sldChg>
      <pc:sldChg chg="modSp mod">
        <pc:chgData name="Lester March" userId="b7d59591-a0ff-42db-aa6e-ca5b63d1c98e" providerId="ADAL" clId="{FE7DA337-474D-4499-B0A3-4E0743E32990}" dt="2026-09-24T07:41:47.841" v="102" actId="20577"/>
        <pc:sldMkLst>
          <pc:docMk/>
          <pc:sldMk cId="0" sldId="260"/>
        </pc:sldMkLst>
        <pc:spChg chg="mod">
          <ac:chgData name="Lester March" userId="b7d59591-a0ff-42db-aa6e-ca5b63d1c98e" providerId="ADAL" clId="{FE7DA337-474D-4499-B0A3-4E0743E32990}" dt="2026-09-24T07:41:47.841" v="102" actId="20577"/>
          <ac:spMkLst>
            <pc:docMk/>
            <pc:sldMk cId="0" sldId="260"/>
            <ac:spMk id="35" creationId="{00000000-0000-0000-0000-000000000000}"/>
          </ac:spMkLst>
        </pc:spChg>
      </pc:sldChg>
      <pc:sldChg chg="modSp mod">
        <pc:chgData name="Lester March" userId="b7d59591-a0ff-42db-aa6e-ca5b63d1c98e" providerId="ADAL" clId="{FE7DA337-474D-4499-B0A3-4E0743E32990}" dt="2026-09-24T07:41:44.240" v="100" actId="20577"/>
        <pc:sldMkLst>
          <pc:docMk/>
          <pc:sldMk cId="0" sldId="261"/>
        </pc:sldMkLst>
        <pc:spChg chg="mod">
          <ac:chgData name="Lester March" userId="b7d59591-a0ff-42db-aa6e-ca5b63d1c98e" providerId="ADAL" clId="{FE7DA337-474D-4499-B0A3-4E0743E32990}" dt="2026-09-24T07:41:44.240" v="100" actId="20577"/>
          <ac:spMkLst>
            <pc:docMk/>
            <pc:sldMk cId="0" sldId="261"/>
            <ac:spMk id="27" creationId="{00000000-0000-0000-0000-000000000000}"/>
          </ac:spMkLst>
        </pc:spChg>
      </pc:sldChg>
      <pc:sldChg chg="modSp mod">
        <pc:chgData name="Lester March" userId="b7d59591-a0ff-42db-aa6e-ca5b63d1c98e" providerId="ADAL" clId="{FE7DA337-474D-4499-B0A3-4E0743E32990}" dt="2026-09-24T07:41:39.641" v="98" actId="20577"/>
        <pc:sldMkLst>
          <pc:docMk/>
          <pc:sldMk cId="0" sldId="263"/>
        </pc:sldMkLst>
        <pc:spChg chg="mod">
          <ac:chgData name="Lester March" userId="b7d59591-a0ff-42db-aa6e-ca5b63d1c98e" providerId="ADAL" clId="{FE7DA337-474D-4499-B0A3-4E0743E32990}" dt="2026-09-24T07:41:39.641" v="98" actId="20577"/>
          <ac:spMkLst>
            <pc:docMk/>
            <pc:sldMk cId="0" sldId="263"/>
            <ac:spMk id="23" creationId="{00000000-0000-0000-0000-000000000000}"/>
          </ac:spMkLst>
        </pc:spChg>
      </pc:sldChg>
      <pc:sldChg chg="modSp mod">
        <pc:chgData name="Lester March" userId="b7d59591-a0ff-42db-aa6e-ca5b63d1c98e" providerId="ADAL" clId="{FE7DA337-474D-4499-B0A3-4E0743E32990}" dt="2026-09-24T07:41:36.233" v="96" actId="20577"/>
        <pc:sldMkLst>
          <pc:docMk/>
          <pc:sldMk cId="0" sldId="264"/>
        </pc:sldMkLst>
        <pc:spChg chg="mod">
          <ac:chgData name="Lester March" userId="b7d59591-a0ff-42db-aa6e-ca5b63d1c98e" providerId="ADAL" clId="{FE7DA337-474D-4499-B0A3-4E0743E32990}" dt="2026-09-24T07:41:36.233" v="96" actId="20577"/>
          <ac:spMkLst>
            <pc:docMk/>
            <pc:sldMk cId="0" sldId="264"/>
            <ac:spMk id="20" creationId="{00000000-0000-0000-0000-000000000000}"/>
          </ac:spMkLst>
        </pc:spChg>
      </pc:sldChg>
      <pc:sldChg chg="modSp mod">
        <pc:chgData name="Lester March" userId="b7d59591-a0ff-42db-aa6e-ca5b63d1c98e" providerId="ADAL" clId="{FE7DA337-474D-4499-B0A3-4E0743E32990}" dt="2026-09-24T07:41:31.912" v="94" actId="20577"/>
        <pc:sldMkLst>
          <pc:docMk/>
          <pc:sldMk cId="0" sldId="265"/>
        </pc:sldMkLst>
        <pc:spChg chg="mod">
          <ac:chgData name="Lester March" userId="b7d59591-a0ff-42db-aa6e-ca5b63d1c98e" providerId="ADAL" clId="{FE7DA337-474D-4499-B0A3-4E0743E32990}" dt="2026-09-24T07:41:31.912" v="94" actId="20577"/>
          <ac:spMkLst>
            <pc:docMk/>
            <pc:sldMk cId="0" sldId="265"/>
            <ac:spMk id="27" creationId="{00000000-0000-0000-0000-000000000000}"/>
          </ac:spMkLst>
        </pc:spChg>
      </pc:sldChg>
      <pc:sldChg chg="modSp mod">
        <pc:chgData name="Lester March" userId="b7d59591-a0ff-42db-aa6e-ca5b63d1c98e" providerId="ADAL" clId="{FE7DA337-474D-4499-B0A3-4E0743E32990}" dt="2026-09-24T07:41:27.423" v="92" actId="20577"/>
        <pc:sldMkLst>
          <pc:docMk/>
          <pc:sldMk cId="0" sldId="266"/>
        </pc:sldMkLst>
        <pc:spChg chg="mod">
          <ac:chgData name="Lester March" userId="b7d59591-a0ff-42db-aa6e-ca5b63d1c98e" providerId="ADAL" clId="{FE7DA337-474D-4499-B0A3-4E0743E32990}" dt="2026-09-24T07:41:27.423" v="92" actId="20577"/>
          <ac:spMkLst>
            <pc:docMk/>
            <pc:sldMk cId="0" sldId="266"/>
            <ac:spMk id="30" creationId="{00000000-0000-0000-0000-000000000000}"/>
          </ac:spMkLst>
        </pc:spChg>
      </pc:sldChg>
      <pc:sldChg chg="modSp mod">
        <pc:chgData name="Lester March" userId="b7d59591-a0ff-42db-aa6e-ca5b63d1c98e" providerId="ADAL" clId="{FE7DA337-474D-4499-B0A3-4E0743E32990}" dt="2026-09-24T07:41:23.854" v="90" actId="20577"/>
        <pc:sldMkLst>
          <pc:docMk/>
          <pc:sldMk cId="0" sldId="267"/>
        </pc:sldMkLst>
        <pc:spChg chg="mod">
          <ac:chgData name="Lester March" userId="b7d59591-a0ff-42db-aa6e-ca5b63d1c98e" providerId="ADAL" clId="{FE7DA337-474D-4499-B0A3-4E0743E32990}" dt="2026-09-24T07:41:23.854" v="90" actId="20577"/>
          <ac:spMkLst>
            <pc:docMk/>
            <pc:sldMk cId="0" sldId="267"/>
            <ac:spMk id="30" creationId="{00000000-0000-0000-0000-000000000000}"/>
          </ac:spMkLst>
        </pc:spChg>
      </pc:sldChg>
      <pc:sldChg chg="del">
        <pc:chgData name="Lester March" userId="b7d59591-a0ff-42db-aa6e-ca5b63d1c98e" providerId="ADAL" clId="{FE7DA337-474D-4499-B0A3-4E0743E32990}" dt="2026-09-24T07:29:50.897" v="0" actId="2696"/>
        <pc:sldMkLst>
          <pc:docMk/>
          <pc:sldMk cId="0" sldId="268"/>
        </pc:sldMkLst>
      </pc:sldChg>
      <pc:sldChg chg="modSp mod">
        <pc:chgData name="Lester March" userId="b7d59591-a0ff-42db-aa6e-ca5b63d1c98e" providerId="ADAL" clId="{FE7DA337-474D-4499-B0A3-4E0743E32990}" dt="2026-09-24T07:41:20.377" v="88" actId="20577"/>
        <pc:sldMkLst>
          <pc:docMk/>
          <pc:sldMk cId="0" sldId="269"/>
        </pc:sldMkLst>
        <pc:spChg chg="mod">
          <ac:chgData name="Lester March" userId="b7d59591-a0ff-42db-aa6e-ca5b63d1c98e" providerId="ADAL" clId="{FE7DA337-474D-4499-B0A3-4E0743E32990}" dt="2026-09-24T07:41:20.377" v="88" actId="20577"/>
          <ac:spMkLst>
            <pc:docMk/>
            <pc:sldMk cId="0" sldId="269"/>
            <ac:spMk id="25" creationId="{00000000-0000-0000-0000-000000000000}"/>
          </ac:spMkLst>
        </pc:spChg>
      </pc:sldChg>
      <pc:sldChg chg="modSp mod">
        <pc:chgData name="Lester March" userId="b7d59591-a0ff-42db-aa6e-ca5b63d1c98e" providerId="ADAL" clId="{FE7DA337-474D-4499-B0A3-4E0743E32990}" dt="2026-09-24T07:41:16.826" v="86" actId="20577"/>
        <pc:sldMkLst>
          <pc:docMk/>
          <pc:sldMk cId="0" sldId="270"/>
        </pc:sldMkLst>
        <pc:spChg chg="mod">
          <ac:chgData name="Lester March" userId="b7d59591-a0ff-42db-aa6e-ca5b63d1c98e" providerId="ADAL" clId="{FE7DA337-474D-4499-B0A3-4E0743E32990}" dt="2026-09-24T07:41:16.826" v="86" actId="20577"/>
          <ac:spMkLst>
            <pc:docMk/>
            <pc:sldMk cId="0" sldId="270"/>
            <ac:spMk id="31" creationId="{00000000-0000-0000-0000-000000000000}"/>
          </ac:spMkLst>
        </pc:spChg>
      </pc:sldChg>
      <pc:sldChg chg="modSp mod">
        <pc:chgData name="Lester March" userId="b7d59591-a0ff-42db-aa6e-ca5b63d1c98e" providerId="ADAL" clId="{FE7DA337-474D-4499-B0A3-4E0743E32990}" dt="2026-09-24T07:41:10.017" v="84" actId="20577"/>
        <pc:sldMkLst>
          <pc:docMk/>
          <pc:sldMk cId="0" sldId="271"/>
        </pc:sldMkLst>
        <pc:spChg chg="mod">
          <ac:chgData name="Lester March" userId="b7d59591-a0ff-42db-aa6e-ca5b63d1c98e" providerId="ADAL" clId="{FE7DA337-474D-4499-B0A3-4E0743E32990}" dt="2026-09-24T07:41:10.017" v="84" actId="20577"/>
          <ac:spMkLst>
            <pc:docMk/>
            <pc:sldMk cId="0" sldId="271"/>
            <ac:spMk id="20"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08813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p:nvPr/>
        </p:nvSpPr>
        <p:spPr/>
        <p:txBody>
          <a:bodyPr/>
          <a:lstStyle/>
          <a:p>
            <a:r>
              <a:t>Purpose: Establish that Copilot now spans suggestions, conversation, tools, and delegated work, and that everyone in the room fits somewhere on that journey.
Talk track: This started as help at the cursor. It is now a family of assistive and agentic experiences that run in your editor, your terminal, on GitHub, and in a standalone app. Today is one story in six moves — Assist, Ground, Delegate, Customize, Govern, Specify — not a feature tour. The through-line: better context beats a more expensive model, more autonomy demands clearer specs and stronger controls, and you stay accountable for what is merged, shipped, or executed.
New-user takeaway: You will leave with one safe workflow you can copy this week.
Daily-user takeaway: You will leave with one way to make a repeated workflow more repeatable and controlled.
Transition: First — where are you on that journey?
Source notes: GitHub Copilot features — docs.github.com/copilot. Accessed 4 August 2026.
Caveat: Product surface names and availability are dynamic; verify against current docs before presenting.
Cut line: Drop the spoken feature list; keep the six-stage promise.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p:nvPr/>
        </p:nvSpPr>
        <p:spPr/>
        <p:txBody>
          <a:bodyPr/>
          <a:lstStyle/>
          <a:p>
            <a:r>
              <a:t>Purpose: Calibrate the room and normalise different experience levels so nobody feels behind or under-served.
Talk track: Quick poll — hands up. Never used Copilot? Mostly completions? Chat most days? Agent or CLI most days? Customising your own tooling? Wherever you are is fine. There is no requirement to use every feature; the win today is moving one useful step, using the least complex workflow that solves the task.
New-user takeaway: Learning one Ask workflow well is success.
Daily-user takeaway: Making one repeated workflow reliable is success.
Transition: Let's give everyone the same map — one product, three capability layers.
Source notes: Framing slide; no external product claim.
Caveat: The path is a spectrum, not a ranking — the last stage is not mandatory.
Cut line: Skip individual poll commentary if running long.</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p:nvPr/>
        </p:nvSpPr>
        <p:spPr/>
        <p:txBody>
          <a:bodyPr/>
          <a:lstStyle/>
          <a:p>
            <a:r>
              <a:t>Purpose: Give the audience a durable taxonomy — assistive, agentic, and the customization layer that underpins both.
Talk track: Three layers. Assistive is synchronous help — suggest, explain, summarise — in chat and inline. Agentic is delegated execution — plan, edit, run, iterate — in the CLI, the cloud, and the app. Underneath both sits customization: context, tools, and controls. It is drawn as the foundation on purpose, because it is what makes agentic use actually fit your codebase and team. The examples are illustrative, not a full feature matrix.
New-user takeaway: You mostly live in the assistive layer today — that is a great place to start.
Daily-user takeaway: Most quality gains come from investing in the customization layer, not from switching layers.
Transition: Before comparing products, separate the model from the system around it.
Source notes: GitHub Copilot features — docs.github.com/copilot. Accessed 4 August 2026.
Caveat: Examples per layer are illustrative, not exhaustive.
Cut line: Drop the orbit captions if the slide feels busy.</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p:nvPr/>
        </p:nvSpPr>
        <p:spPr/>
        <p:txBody>
          <a:bodyPr/>
          <a:lstStyle/>
          <a:p>
            <a:r>
              <a:t>Purpose: Establish the mental model used by the rest of the session — model, harness, tools, and controls are four different things.
Talk track: The model reasons about the next response or action. The harness assembles context, calls tools, and manages the loop. Tools read, search, edit, run, and query systems. Controls — approvals, sandboxing, hooks, checks, review — form a boundary around what tools may do. The single most useful idea on this slide: a local harness does not mean a local model. Where orchestration runs is separate from where the model runs, and that separation is exactly why the IDE, CLI, app, and cloud agent feel different even when the underlying model is the same.
New-user takeaway: You don't drive the model directly — you drive the harness, so context and controls are your levers.
Daily-user takeaway: When results differ across surfaces, suspect the harness and context, not just the model.
Transition: With that model in mind — which model should you actually pick?
Source notes: VS Code local agents / agent sessions — code.visualstudio.com/docs. Accessed 4 August 2026.
Caveat: Terminology is stable, but specific control names vary by surface.
Cut line: Do not cut this slide; if pressed, shorten the spoken tool list.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p:nvPr/>
        </p:nvSpPr>
        <p:spPr/>
        <p:txBody>
          <a:bodyPr/>
          <a:lstStyle/>
          <a:p>
            <a:r>
              <a:t>Purpose: Reduce model-selection anxiety for newcomers while giving experienced users a task-fit heuristic.
Talk track: Default answer: start with Auto. On supported surfaces it weighs task complexity and service health and picks for you. The matrix is just intuition — lighter models for fast or repetitive work, balanced for everyday coding, coding-focused for agentic implementation, deep reasoning for architecture and debugging. The most important point: a stronger model cannot repair weak context or missing tests. Choose a model by hand only for a concrete reason — compliance, a known hard task, predictable latency, or a deliberate comparison.
New-user takeaway: Leave it on Auto and move on.
Daily-user takeaway: Override only with a reason you could write down.
Transition: Model settled — now pick where the work should actually happen.
Source notes: GitHub model comparison &amp; Auto model selection — docs.github.com. Accessed 4 August 2026.
Caveat: DYNAMIC — model roster, Auto behaviour, supported surfaces, and any discount change often; re-verify within 48 hours of presenting. A dated selector screenshot belongs on this slide.
Cut line: Drop the manual-routing column if short on time.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p:nvPr/>
        </p:nvSpPr>
        <p:spPr/>
        <p:txBody>
          <a:bodyPr/>
          <a:lstStyle/>
          <a:p>
            <a:r>
              <a:t>Purpose: Match tasks to a harness/surface rather than arguing which product is best.
Talk track: One task — add priority filtering — runs everywhere, but the right home depends on where the work should happen. At the cursor, inline suggestions. In the codebase, the IDE with Ask, Plan, and Agent for scoped, locally verifiable change. In the terminal, the CLI for terminal-first or scripted work. On GitHub, chat, the cloud agent, and PRs for asynchronous, branch-bounded work. Across several workstreams, the app for parallel isolated sessions. Same intent, different orchestration.
New-user takeaway: Stay in your editor; that is a complete workflow on its own.
Daily-user takeaway: Push long, async, branch-bounded work to the cloud agent or app so your editor stays free.
Transition: Two of these live in an IDE — how comparable are VS Code and IntelliJ?
Source notes: GitHub Copilot surfaces — docs.github.com; VS Code docs — code.visualstudio.com. Accessed 4 August 2026.
Caveat: Surfaces do NOT all share identical features; availability is dynamic.
Cut line: Drop the app row if short on time.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p:nvPr/>
        </p:nvSpPr>
        <p:spPr/>
        <p:txBody>
          <a:bodyPr/>
          <a:lstStyle/>
          <a:p>
            <a:r>
              <a:t>Purpose: Give a reusable prompting method that scales from newcomers to power users.
Talk track: A good prompt is really a task definition: goal, context, constraints, examples, and acceptance checks. On the left, “add a priority filter” — the model has to guess what, where, and how it is verified. On the right, the same intent stated as a task: the goal, the exact files, a compatibility constraint, the allowed values with a default, the edge cases to test, and an instruction to run the targeted tests and report evidence. Context is not only prose — files, tests, history, and tools all contribute. And when the task changes, start a fresh thread so stale context does not leak.
New-user takeaway: State the goal and how you'll know it worked.
Daily-user takeaway: Make repeated context and checks reusable so you stop retyping them.
Transition: Some of that context has shortcuts worth learning.
Source notes: GitHub prompt engineering guidance — docs.github.com. Accessed 4 August 2026.
Caveat: There is no “perfect prompt”; treat this as a checklist, not a template.
Cut line: Do not cut this slide.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p:nvPr/>
        </p:nvSpPr>
        <p:spPr/>
        <p:txBody>
          <a:bodyPr/>
          <a:lstStyle/>
          <a:p>
            <a:r>
              <a:t>Purpose: Deliver immediately useful commands while teaching that syntax differs by surface.
Talk track: A few shortcuts pay for themselves. In supported IDEs: /explain, /tests — yes, /tests is a real command — and /fixTestFailure, plus context references like #file, #selection, and @github. In the CLI the vocabulary differs: Plan, @path to point at files, /context, /compact to trim the conversation, and /agent. One correction people repeat: rubber duck is a built-in or custom subagent concept, consulted automatically, not a /rubber-duck slash command. When in doubt, type / or @ in your surface, or run /help — that is always the authoritative, current list.
New-user takeaway: Try /explain and /tests today.
Daily-user takeaway: Learn /compact and @path to control context and cost in the CLI.
Transition: These are per-session shortcuts — now let's make context durable.
Source notes: GitHub Copilot chat commands &amp; Copilot CLI — docs.github.com. Accessed 4 August 2026.
Caveat: DYNAMIC/COMMUNITY — commands are surface- and version-specific; rubber-duck behaviour may be configuration-dependent. Never present as universal.
Cut line: Drop the extra CLI commands first if short on time.
Note: /rubber-duck appears here ONLY as an explicit correction that it is not a command.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p:nvPr/>
        </p:nvSpPr>
        <p:spPr/>
        <p:txBody>
          <a:bodyPr/>
          <a:lstStyle/>
          <a:p>
            <a:r>
              <a:t>Purpose: Help attendees choose the smallest durable customization for the job.
Talk track: Four rungs, smallest first. To always apply a rule, write instructions in .github/copilot-instructions.md — they load automatically as background context. To reuse one task template, a prompt file under .github/prompts. To package a multi-step workflow with its assets and scripts, a skill under .github/skills. To specialize a teammate with a defined role and tool boundaries, a custom agent under .github/agents. Start with instructions and only climb when repetition justifies it. None of these replaces the others — they compose.
New-user takeaway: Add three lines to copilot-instructions.md this week.
Daily-user takeaway: Promote your most-repeated prompt into a skill or agent with scoped tools.
Transition: Agents get their power from tools — and their safety from controls.
Source notes: GitHub customization overview, agent skills, custom agents — docs.github.com. Accessed 4 August 2026.
Caveat: Prompt files remain supported even though skills are promoted as their evolution; paths are current but dynamic.
Cut line: Drop the right-hand callout first if short on time.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p:nvPr/>
        </p:nvSpPr>
        <p:spPr/>
        <p:txBody>
          <a:bodyPr/>
          <a:lstStyle/>
          <a:p>
            <a:r>
              <a:t>Purpose: Explain capability extension and deterministic control — and make least privilege the headline.
Talk track: Three ways to give an agent more reach. Built-in tools read, search, edit, and run in the harness. MCP connects external tools and current data — it extends capability, not intelligence, so more tools is not more smarts. Hooks are guaranteed lifecycle checks: a preToolUse hook is a gate before MCP or shell tools and can deny an action; a postToolUse hook feeds audit and validation. Hooks run deterministically; instructions are only probabilistic guidance. The dominant message: fewer tools means better tool selection and lower risk. Enable only the toolsets you need, preferably read-only first, and sanitise hook inputs, keep secrets out of logs, and keep hooks fast.
New-user takeaway: Understand that MCP connects external tools and data — you don't need it on day one.
Daily-user takeaway: Enable only necessary, ideally read-only toolsets, and add a preToolUse gate for risky commands.
Transition: Tools and gates set the stage for the real question — how much autonomy?
Source notes: GitHub MCP &amp; VS Code agent hooks — docs.github.com, code.visualstudio.com. Accessed 4 August 2026.
Caveat: Hook lifecycle names and MCP configuration are version-sensitive; treat as dynamic.
Cut line: Drop the secondary hook detail first if short on time.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p:nvPr/>
        </p:nvSpPr>
        <p:spPr/>
        <p:txBody>
          <a:bodyPr/>
          <a:lstStyle/>
          <a:p>
            <a:r>
              <a:t>Purpose: Replace binary manual-versus-autonomous thinking with task-risk matching.
Talk track: Autonomy is a dial, not a switch. To explore, Ask. To align on approach, Plan. To collaborate on a change, Agent or Interactive. To delegate a well-scoped job, the CLI or cloud agent. To parallelise across isolated workstreams, the app's Autopilot. The key relationship is the rising bars: as you turn the dial up, the required clarity, tests, permissions, and review must rise with it. Use Ask and Plan for vague or high-risk work; use agent execution for well-scoped, locally verifiable work; use cloud or app autonomy for branch-bounded, well-specified work. Higher autonomy is not maturity or quality — it is a match to the task.
New-user takeaway: Use Plan before Agent — see the plan before it acts.
Daily-user takeaway: For anything you'd delegate, pre-write the tests and scope the permissions first.
Transition: Sometimes the right move isn't more autonomy — it's more agents.
Source notes: GitHub / VS Code / Copilot app execution modes — docs.github.com. Accessed 4 August 2026.
Caveat: Mode names are surface-specific; “Autopilot” is an app mode, not universal.
Cut line: Do not cut this slide.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p:nvPr/>
        </p:nvSpPr>
        <p:spPr/>
        <p:txBody>
          <a:bodyPr/>
          <a:lstStyle/>
          <a:p>
            <a:r>
              <a:t>Purpose: Ground agentic work in the SDLC controls the audience already uses.
Talk track: Whatever produced the change, it lands in GitHub the same way: an issue or spec, an isolated branch, tests and scans, a pull request, human review, and a protected merge. The tests, the review, and the merge are gates. Underneath runs the session log and audit trail, giving you traceability and points to intervene. The cloud agent is deliberately branch- and review-bounded, but generated code still needs validation, and security features are scoped controls, not a promise that everything generated is safe. The rule that ties it together: treat agent output exactly as you treat contributor output — and a human owns the merge.
New-user takeaway: You already know this pipeline — agents just become another contributor to it.
Daily-user takeaway: Require checks and CODEOWNERS review on agent branches; never auto-merge.
Transition: For work that outlives one prompt, we make the spec itself durable.
Source notes: GH-600 materials &amp; cloud-agent risks/mitigations — docs.github.com, learn.microsoft.com. Accessed 4 August 2026.
Caveat: Scope security claims precisely; do not imply all generated code is safe.
Cut line: Do not cut this slide.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p:nvPr/>
        </p:nvSpPr>
        <p:spPr/>
        <p:txBody>
          <a:bodyPr/>
          <a:lstStyle/>
          <a:p>
            <a:r>
              <a:t>Purpose: Show how durable artifacts manage long-horizon agentic work, and that a spec is more than a better prompt.
Talk track: Spec Kit turns intent into version-controlled artifacts. A constitution sets durable principles; Specify captures what and why in spec.md; Plan captures the how and technology in plan.md; Tasks break it into dependency-ordered work in tasks.md; Implement produces source and tests; Converge checks the implementation against intent. Three quality gates keep it honest: Clarify, Checklist, and Analyze — and Analyze is a read-only gate that checks consistency before implementation without editing your source. Crucially, this supports rather than replaces your normal engineering governance.
New-user takeaway: Treat a spec as a better, reusable prompt.
Daily-user takeaway: Use the artifacts and quality gates to manage long-running work and keep intent and code aligned.
Transition: So — what's the one experiment you'll run this week?
Source notes: Spec Kit quick start &amp; integrations — github.com/github/spec-kit, github.github.io/spec-kit. Accessed 4 August 2026.
Caveat: Command invocation syntax differs across agents; short and full paths are not identical.
Cut line: Drop the gate detail first; keep the six-step pipeline.
Note: full nine-step workflow is in the appendix.</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p:nvPr/>
        </p:nvSpPr>
        <p:spPr/>
        <p:txBody>
          <a:bodyPr/>
          <a:lstStyle/>
          <a:p>
            <a:r>
              <a:t>Purpose: Convert interest into one concrete next action for every experience level, and land the thesis.
Talk track: Pick one card. If you are new: ask about one unfamiliar function and generate and inspect one test. If you use it regularly: improve your repository instructions and use Plan before your next medium change. If you are advanced: package one repeated workflow, restrict its tools, and measure the rework. Then remember the three lines that hold the whole session together: better context beats a more expensive model; more autonomy requires clearer specifications and stronger controls; and you remain accountable for what is merged, shipped, or executed. Progress is changing one work habit — not switching on every feature.
New-user takeaway: Do the two ‘New’ actions this week.
Daily-user takeaway: Ship one durable customization and measure whether it reduces rework.
Transition: That's the deck — let's see it live in the Taskify demo (or take questions).
Source notes: Awesome Copilot Learning Hub — github.com/github/awesome-copilot; GH-300 &amp; GH-600 — learn.microsoft.com. Accessed 4 August 2026.
Caveat: Add tested QR codes for the exact resource URLs before presenting; verify links on the day.
Cut line: Do not cut this slide; if pressed, drop the resource row and keep the actions and thesis.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p:nvPr/>
        </p:nvSpPr>
        <p:spPr/>
        <p:txBody>
          <a:bodyPr/>
          <a:lstStyle/>
          <a:p>
            <a:r>
              <a:t>Backup slide. Representative commands per surface for Q&amp;A. The universal, always-correct advice is: type / or @ in your current surface, or run /help. Commands and references are surface- and version-specific and are never identical across surfaces. Rubber duck is a subagent concept, not a /rubber-duck command.</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p:nvPr/>
        </p:nvSpPr>
        <p:spPr/>
        <p:txBody>
          <a:bodyPr/>
          <a:lstStyle/>
          <a:p>
            <a:r>
              <a:t>Backup slide. GH-300 is the practitioner/productivity/responsible-use certification; GH-600 targets production agent architecture, tools, state, evaluation, orchestration, and governance. Caveat: GH-300's currently staged guide shows duplicated feature headings — treat the domains as one coherent set, not two additive 25–30% domains. Verify current exam scope on Microsoft Learn.</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p:nvPr/>
        </p:nvSpPr>
        <p:spPr/>
        <p:txBody>
          <a:bodyPr/>
          <a:lstStyle/>
          <a:p>
            <a:r>
              <a:t>Backup slide. Full Spec Kit path: Constitution, Specify, Clarify, Plan, Tasks, Analyze (read-only), Implement, Checklist, Converge. Short path for lighter work: Specify → Plan → Tasks → Implement. Core artifacts are constitution.md, spec.md, plan.md, tasks.md. Caveat: invocation syntax differs across agents and integrations are evolving — verify current commands on github.com/github/spec-kit.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p:nvPr/>
        </p:nvSpPr>
        <p:spPr/>
        <p:txBody>
          <a:bodyPr/>
          <a:lstStyle/>
          <a:p>
            <a:r>
              <a:t>Backup slide. Grouped sources in priority order: official product docs (docs.github.com, code.visualstudio.com), Microsoft Learn for GH-300/GH-600, Spec Kit repo and site, and the community Awesome Copilot hub. Everything is dynamic — verify against the live pages. Research baseline 4 August 2026.</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p:cNvSpPr/>
          <p:nvPr/>
        </p:nvSpPr>
        <p:spPr>
          <a:xfrm>
            <a:off x="0" y="0"/>
            <a:ext cx="12192000" cy="6858000"/>
          </a:xfrm>
          <a:prstGeom prst="rect">
            <a:avLst/>
          </a:prstGeom>
          <a:solidFill>
            <a:srgbClr val="0D1117"/>
          </a:solidFill>
          <a:ln>
            <a:noFill/>
          </a:ln>
        </p:spPr>
        <p:txBody>
          <a:bodyPr/>
          <a:lstStyle/>
          <a:p>
            <a:endParaRPr/>
          </a:p>
        </p:txBody>
      </p:sp>
      <p:sp>
        <p:nvSpPr>
          <p:cNvPr id="3" name="Shape"/>
          <p:cNvSpPr/>
          <p:nvPr/>
        </p:nvSpPr>
        <p:spPr>
          <a:xfrm>
            <a:off x="8200000" y="-1300000"/>
            <a:ext cx="5600000" cy="5600000"/>
          </a:xfrm>
          <a:prstGeom prst="ellipse">
            <a:avLst/>
          </a:prstGeom>
          <a:ln w="28575">
            <a:solidFill>
              <a:srgbClr val="A371F7">
                <a:alpha val="16000"/>
              </a:srgbClr>
            </a:solidFill>
          </a:ln>
        </p:spPr>
        <p:txBody>
          <a:bodyPr/>
          <a:lstStyle/>
          <a:p>
            <a:endParaRPr/>
          </a:p>
        </p:txBody>
      </p:sp>
      <p:sp>
        <p:nvSpPr>
          <p:cNvPr id="4" name="TextBox"/>
          <p:cNvSpPr txBox="1"/>
          <p:nvPr/>
        </p:nvSpPr>
        <p:spPr>
          <a:xfrm>
            <a:off x="502920" y="820000"/>
            <a:ext cx="7000000" cy="320000"/>
          </a:xfrm>
          <a:prstGeom prst="rect">
            <a:avLst/>
          </a:prstGeom>
        </p:spPr>
        <p:txBody>
          <a:bodyPr wrap="none"/>
          <a:lstStyle/>
          <a:p>
            <a:r>
              <a:rPr sz="1500" b="1">
                <a:solidFill>
                  <a:srgbClr val="2F81F7"/>
                </a:solidFill>
                <a:latin typeface="Aptos Display"/>
              </a:rPr>
              <a:t>GITHUB COPILOT</a:t>
            </a:r>
          </a:p>
        </p:txBody>
      </p:sp>
      <p:sp>
        <p:nvSpPr>
          <p:cNvPr id="5" name="TextBox"/>
          <p:cNvSpPr txBox="1"/>
          <p:nvPr/>
        </p:nvSpPr>
        <p:spPr>
          <a:xfrm>
            <a:off x="502920" y="1180000"/>
            <a:ext cx="8211872" cy="1750000"/>
          </a:xfrm>
          <a:prstGeom prst="rect">
            <a:avLst/>
          </a:prstGeom>
        </p:spPr>
        <p:txBody>
          <a:bodyPr/>
          <a:lstStyle/>
          <a:p>
            <a:r>
              <a:rPr sz="4600" b="1" dirty="0">
                <a:solidFill>
                  <a:srgbClr val="F0F6FC"/>
                </a:solidFill>
                <a:latin typeface="Aptos Display"/>
              </a:rPr>
              <a:t>From </a:t>
            </a:r>
            <a:r>
              <a:rPr lang="en-GB" sz="4600" b="1" dirty="0">
                <a:solidFill>
                  <a:srgbClr val="F0F6FC"/>
                </a:solidFill>
                <a:latin typeface="Aptos Display"/>
              </a:rPr>
              <a:t>coding assistance </a:t>
            </a:r>
            <a:r>
              <a:rPr sz="4600" b="1" dirty="0">
                <a:solidFill>
                  <a:srgbClr val="F0F6FC"/>
                </a:solidFill>
                <a:latin typeface="Aptos Display"/>
              </a:rPr>
              <a:t>to agent</a:t>
            </a:r>
            <a:r>
              <a:rPr lang="en-GB" sz="4600" b="1" dirty="0" err="1">
                <a:solidFill>
                  <a:srgbClr val="F0F6FC"/>
                </a:solidFill>
                <a:latin typeface="Aptos Display"/>
              </a:rPr>
              <a:t>ic</a:t>
            </a:r>
            <a:r>
              <a:rPr lang="en-GB" sz="4600" b="1" dirty="0">
                <a:solidFill>
                  <a:srgbClr val="F0F6FC"/>
                </a:solidFill>
                <a:latin typeface="Aptos Display"/>
              </a:rPr>
              <a:t> engineering</a:t>
            </a:r>
            <a:endParaRPr sz="4600" b="1" dirty="0">
              <a:solidFill>
                <a:srgbClr val="F0F6FC"/>
              </a:solidFill>
              <a:latin typeface="Aptos Display"/>
            </a:endParaRPr>
          </a:p>
        </p:txBody>
      </p:sp>
      <p:sp>
        <p:nvSpPr>
          <p:cNvPr id="6" name="Shape"/>
          <p:cNvSpPr/>
          <p:nvPr/>
        </p:nvSpPr>
        <p:spPr>
          <a:xfrm>
            <a:off x="1296000" y="3120000"/>
            <a:ext cx="1500000" cy="460000"/>
          </a:xfrm>
          <a:prstGeom prst="roundRect">
            <a:avLst/>
          </a:prstGeom>
          <a:solidFill>
            <a:srgbClr val="21262D"/>
          </a:solidFill>
          <a:ln>
            <a:noFill/>
          </a:ln>
        </p:spPr>
        <p:txBody>
          <a:bodyPr wrap="none" anchor="ctr"/>
          <a:lstStyle/>
          <a:p>
            <a:pPr algn="ctr"/>
            <a:r>
              <a:rPr sz="1400" b="1">
                <a:solidFill>
                  <a:srgbClr val="2F81F7"/>
                </a:solidFill>
                <a:latin typeface="Aptos"/>
              </a:rPr>
              <a:t>Assist</a:t>
            </a:r>
          </a:p>
        </p:txBody>
      </p:sp>
      <p:sp>
        <p:nvSpPr>
          <p:cNvPr id="7" name="Shape"/>
          <p:cNvSpPr/>
          <p:nvPr/>
        </p:nvSpPr>
        <p:spPr>
          <a:xfrm>
            <a:off x="2916000" y="3120000"/>
            <a:ext cx="1500000" cy="460000"/>
          </a:xfrm>
          <a:prstGeom prst="roundRect">
            <a:avLst/>
          </a:prstGeom>
          <a:solidFill>
            <a:srgbClr val="21262D"/>
          </a:solidFill>
          <a:ln>
            <a:noFill/>
          </a:ln>
        </p:spPr>
        <p:txBody>
          <a:bodyPr wrap="none" anchor="ctr"/>
          <a:lstStyle/>
          <a:p>
            <a:pPr algn="ctr"/>
            <a:r>
              <a:rPr sz="1400" b="1">
                <a:solidFill>
                  <a:srgbClr val="39C5CF"/>
                </a:solidFill>
                <a:latin typeface="Aptos"/>
              </a:rPr>
              <a:t>Ground</a:t>
            </a:r>
          </a:p>
        </p:txBody>
      </p:sp>
      <p:sp>
        <p:nvSpPr>
          <p:cNvPr id="8" name="Shape"/>
          <p:cNvSpPr/>
          <p:nvPr/>
        </p:nvSpPr>
        <p:spPr>
          <a:xfrm>
            <a:off x="4536000" y="3120000"/>
            <a:ext cx="1500000" cy="460000"/>
          </a:xfrm>
          <a:prstGeom prst="roundRect">
            <a:avLst/>
          </a:prstGeom>
          <a:solidFill>
            <a:srgbClr val="21262D"/>
          </a:solidFill>
          <a:ln>
            <a:noFill/>
          </a:ln>
        </p:spPr>
        <p:txBody>
          <a:bodyPr wrap="none" anchor="ctr"/>
          <a:lstStyle/>
          <a:p>
            <a:pPr algn="ctr"/>
            <a:r>
              <a:rPr sz="1400" b="1">
                <a:solidFill>
                  <a:srgbClr val="A371F7"/>
                </a:solidFill>
                <a:latin typeface="Aptos"/>
              </a:rPr>
              <a:t>Delegate</a:t>
            </a:r>
          </a:p>
        </p:txBody>
      </p:sp>
      <p:sp>
        <p:nvSpPr>
          <p:cNvPr id="9" name="Shape"/>
          <p:cNvSpPr/>
          <p:nvPr/>
        </p:nvSpPr>
        <p:spPr>
          <a:xfrm>
            <a:off x="6156000" y="3120000"/>
            <a:ext cx="1500000" cy="460000"/>
          </a:xfrm>
          <a:prstGeom prst="roundRect">
            <a:avLst/>
          </a:prstGeom>
          <a:solidFill>
            <a:srgbClr val="21262D"/>
          </a:solidFill>
          <a:ln>
            <a:noFill/>
          </a:ln>
        </p:spPr>
        <p:txBody>
          <a:bodyPr wrap="none" anchor="ctr"/>
          <a:lstStyle/>
          <a:p>
            <a:pPr algn="ctr"/>
            <a:r>
              <a:rPr sz="1400" b="1">
                <a:solidFill>
                  <a:srgbClr val="DB61A2"/>
                </a:solidFill>
                <a:latin typeface="Aptos"/>
              </a:rPr>
              <a:t>Customize</a:t>
            </a:r>
          </a:p>
        </p:txBody>
      </p:sp>
      <p:sp>
        <p:nvSpPr>
          <p:cNvPr id="10" name="Shape"/>
          <p:cNvSpPr/>
          <p:nvPr/>
        </p:nvSpPr>
        <p:spPr>
          <a:xfrm>
            <a:off x="7776000" y="3120000"/>
            <a:ext cx="1500000" cy="460000"/>
          </a:xfrm>
          <a:prstGeom prst="roundRect">
            <a:avLst/>
          </a:prstGeom>
          <a:solidFill>
            <a:srgbClr val="21262D"/>
          </a:solidFill>
          <a:ln>
            <a:noFill/>
          </a:ln>
        </p:spPr>
        <p:txBody>
          <a:bodyPr wrap="none" anchor="ctr"/>
          <a:lstStyle/>
          <a:p>
            <a:pPr algn="ctr"/>
            <a:r>
              <a:rPr sz="1400" b="1">
                <a:solidFill>
                  <a:srgbClr val="3FB950"/>
                </a:solidFill>
                <a:latin typeface="Aptos"/>
              </a:rPr>
              <a:t>Govern</a:t>
            </a:r>
          </a:p>
        </p:txBody>
      </p:sp>
      <p:sp>
        <p:nvSpPr>
          <p:cNvPr id="11" name="Shape"/>
          <p:cNvSpPr/>
          <p:nvPr/>
        </p:nvSpPr>
        <p:spPr>
          <a:xfrm>
            <a:off x="9396000" y="3120000"/>
            <a:ext cx="1500000" cy="460000"/>
          </a:xfrm>
          <a:prstGeom prst="roundRect">
            <a:avLst/>
          </a:prstGeom>
          <a:solidFill>
            <a:srgbClr val="21262D"/>
          </a:solidFill>
          <a:ln>
            <a:noFill/>
          </a:ln>
        </p:spPr>
        <p:txBody>
          <a:bodyPr wrap="none" anchor="ctr"/>
          <a:lstStyle/>
          <a:p>
            <a:pPr algn="ctr"/>
            <a:r>
              <a:rPr sz="1400" b="1">
                <a:solidFill>
                  <a:srgbClr val="D29922"/>
                </a:solidFill>
                <a:latin typeface="Aptos"/>
              </a:rPr>
              <a:t>Specify</a:t>
            </a:r>
          </a:p>
        </p:txBody>
      </p:sp>
      <p:sp>
        <p:nvSpPr>
          <p:cNvPr id="12" name="Shape"/>
          <p:cNvSpPr/>
          <p:nvPr/>
        </p:nvSpPr>
        <p:spPr>
          <a:xfrm>
            <a:off x="502920" y="4560000"/>
            <a:ext cx="2616540" cy="1150000"/>
          </a:xfrm>
          <a:prstGeom prst="roundRect">
            <a:avLst/>
          </a:prstGeom>
          <a:solidFill>
            <a:srgbClr val="161B22"/>
          </a:solidFill>
          <a:ln w="12700">
            <a:solidFill>
              <a:srgbClr val="30363D"/>
            </a:solidFill>
          </a:ln>
        </p:spPr>
        <p:txBody>
          <a:bodyPr anchor="ctr"/>
          <a:lstStyle/>
          <a:p>
            <a:pPr algn="ctr"/>
            <a:r>
              <a:rPr sz="1500" b="1">
                <a:solidFill>
                  <a:srgbClr val="F0F6FC"/>
                </a:solidFill>
                <a:latin typeface="Aptos"/>
              </a:rPr>
              <a:t>Inline suggestion</a:t>
            </a:r>
          </a:p>
        </p:txBody>
      </p:sp>
      <p:sp>
        <p:nvSpPr>
          <p:cNvPr id="13" name="Shape"/>
          <p:cNvSpPr/>
          <p:nvPr/>
        </p:nvSpPr>
        <p:spPr>
          <a:xfrm>
            <a:off x="682920" y="4740000"/>
            <a:ext cx="150000" cy="150000"/>
          </a:xfrm>
          <a:prstGeom prst="ellipse">
            <a:avLst/>
          </a:prstGeom>
          <a:solidFill>
            <a:srgbClr val="2F81F7"/>
          </a:solidFill>
          <a:ln>
            <a:noFill/>
          </a:ln>
        </p:spPr>
        <p:txBody>
          <a:bodyPr/>
          <a:lstStyle/>
          <a:p>
            <a:endParaRPr/>
          </a:p>
        </p:txBody>
      </p:sp>
      <p:sp>
        <p:nvSpPr>
          <p:cNvPr id="14" name="Shape"/>
          <p:cNvSpPr/>
          <p:nvPr/>
        </p:nvSpPr>
        <p:spPr>
          <a:xfrm>
            <a:off x="3359460" y="4560000"/>
            <a:ext cx="2616540" cy="1150000"/>
          </a:xfrm>
          <a:prstGeom prst="roundRect">
            <a:avLst/>
          </a:prstGeom>
          <a:solidFill>
            <a:srgbClr val="161B22"/>
          </a:solidFill>
          <a:ln w="12700">
            <a:solidFill>
              <a:srgbClr val="30363D"/>
            </a:solidFill>
          </a:ln>
        </p:spPr>
        <p:txBody>
          <a:bodyPr anchor="ctr"/>
          <a:lstStyle/>
          <a:p>
            <a:pPr algn="ctr"/>
            <a:r>
              <a:rPr sz="1500" b="1">
                <a:solidFill>
                  <a:srgbClr val="F0F6FC"/>
                </a:solidFill>
                <a:latin typeface="Aptos"/>
              </a:rPr>
              <a:t>IDE · Agent / Plan</a:t>
            </a:r>
          </a:p>
        </p:txBody>
      </p:sp>
      <p:sp>
        <p:nvSpPr>
          <p:cNvPr id="15" name="Shape"/>
          <p:cNvSpPr/>
          <p:nvPr/>
        </p:nvSpPr>
        <p:spPr>
          <a:xfrm>
            <a:off x="3539460" y="4740000"/>
            <a:ext cx="150000" cy="150000"/>
          </a:xfrm>
          <a:prstGeom prst="ellipse">
            <a:avLst/>
          </a:prstGeom>
          <a:solidFill>
            <a:srgbClr val="A371F7"/>
          </a:solidFill>
          <a:ln>
            <a:noFill/>
          </a:ln>
        </p:spPr>
        <p:txBody>
          <a:bodyPr/>
          <a:lstStyle/>
          <a:p>
            <a:endParaRPr/>
          </a:p>
        </p:txBody>
      </p:sp>
      <p:sp>
        <p:nvSpPr>
          <p:cNvPr id="16" name="Shape"/>
          <p:cNvSpPr/>
          <p:nvPr/>
        </p:nvSpPr>
        <p:spPr>
          <a:xfrm>
            <a:off x="6216000" y="4560000"/>
            <a:ext cx="2616540" cy="1150000"/>
          </a:xfrm>
          <a:prstGeom prst="roundRect">
            <a:avLst/>
          </a:prstGeom>
          <a:solidFill>
            <a:srgbClr val="161B22"/>
          </a:solidFill>
          <a:ln w="12700">
            <a:solidFill>
              <a:srgbClr val="30363D"/>
            </a:solidFill>
          </a:ln>
        </p:spPr>
        <p:txBody>
          <a:bodyPr anchor="ctr"/>
          <a:lstStyle/>
          <a:p>
            <a:pPr algn="ctr"/>
            <a:r>
              <a:rPr sz="1500" b="1">
                <a:solidFill>
                  <a:srgbClr val="F0F6FC"/>
                </a:solidFill>
                <a:latin typeface="Aptos"/>
              </a:rPr>
              <a:t>Copilot CLI</a:t>
            </a:r>
          </a:p>
        </p:txBody>
      </p:sp>
      <p:sp>
        <p:nvSpPr>
          <p:cNvPr id="17" name="Shape"/>
          <p:cNvSpPr/>
          <p:nvPr/>
        </p:nvSpPr>
        <p:spPr>
          <a:xfrm>
            <a:off x="6396000" y="4740000"/>
            <a:ext cx="150000" cy="150000"/>
          </a:xfrm>
          <a:prstGeom prst="ellipse">
            <a:avLst/>
          </a:prstGeom>
          <a:solidFill>
            <a:srgbClr val="39C5CF"/>
          </a:solidFill>
          <a:ln>
            <a:noFill/>
          </a:ln>
        </p:spPr>
        <p:txBody>
          <a:bodyPr/>
          <a:lstStyle/>
          <a:p>
            <a:endParaRPr/>
          </a:p>
        </p:txBody>
      </p:sp>
      <p:sp>
        <p:nvSpPr>
          <p:cNvPr id="18" name="Shape"/>
          <p:cNvSpPr/>
          <p:nvPr/>
        </p:nvSpPr>
        <p:spPr>
          <a:xfrm>
            <a:off x="9072540" y="4560000"/>
            <a:ext cx="2616540" cy="1150000"/>
          </a:xfrm>
          <a:prstGeom prst="roundRect">
            <a:avLst/>
          </a:prstGeom>
          <a:solidFill>
            <a:srgbClr val="161B22"/>
          </a:solidFill>
          <a:ln w="12700">
            <a:solidFill>
              <a:srgbClr val="30363D"/>
            </a:solidFill>
          </a:ln>
        </p:spPr>
        <p:txBody>
          <a:bodyPr anchor="ctr"/>
          <a:lstStyle/>
          <a:p>
            <a:pPr algn="ctr"/>
            <a:r>
              <a:rPr sz="1500" b="1">
                <a:solidFill>
                  <a:srgbClr val="F0F6FC"/>
                </a:solidFill>
                <a:latin typeface="Aptos"/>
              </a:rPr>
              <a:t>Copilot app · parallel sessions</a:t>
            </a:r>
          </a:p>
        </p:txBody>
      </p:sp>
      <p:sp>
        <p:nvSpPr>
          <p:cNvPr id="19" name="Shape"/>
          <p:cNvSpPr/>
          <p:nvPr/>
        </p:nvSpPr>
        <p:spPr>
          <a:xfrm>
            <a:off x="9252540" y="4740000"/>
            <a:ext cx="150000" cy="150000"/>
          </a:xfrm>
          <a:prstGeom prst="ellipse">
            <a:avLst/>
          </a:prstGeom>
          <a:solidFill>
            <a:srgbClr val="DB61A2"/>
          </a:solidFill>
          <a:ln>
            <a:noFill/>
          </a:ln>
        </p:spPr>
        <p:txBody>
          <a:bodyPr/>
          <a:lstStyle/>
          <a:p>
            <a:endParaRPr/>
          </a:p>
        </p:txBody>
      </p:sp>
      <p:sp>
        <p:nvSpPr>
          <p:cNvPr id="20" name="TextBox"/>
          <p:cNvSpPr txBox="1"/>
          <p:nvPr/>
        </p:nvSpPr>
        <p:spPr>
          <a:xfrm>
            <a:off x="502920" y="6120000"/>
            <a:ext cx="8600000" cy="260000"/>
          </a:xfrm>
          <a:prstGeom prst="rect">
            <a:avLst/>
          </a:prstGeom>
        </p:spPr>
        <p:txBody>
          <a:bodyPr wrap="none"/>
          <a:lstStyle/>
          <a:p>
            <a:r>
              <a:rPr lang="en-GB" sz="1050" dirty="0">
                <a:solidFill>
                  <a:srgbClr val="8B949E"/>
                </a:solidFill>
                <a:latin typeface="Aptos"/>
              </a:rPr>
              <a:t>Lester March, Senior Solution Engineer, Microsoft</a:t>
            </a:r>
            <a:endParaRPr sz="1050" dirty="0">
              <a:solidFill>
                <a:srgbClr val="8B949E"/>
              </a:solidFill>
              <a:latin typeface="Aptos"/>
            </a:endParaRPr>
          </a:p>
        </p:txBody>
      </p:sp>
      <p:sp>
        <p:nvSpPr>
          <p:cNvPr id="21" name="TextBox"/>
          <p:cNvSpPr txBox="1"/>
          <p:nvPr/>
        </p:nvSpPr>
        <p:spPr>
          <a:xfrm>
            <a:off x="10600000" y="6120000"/>
            <a:ext cx="1089080" cy="260000"/>
          </a:xfrm>
          <a:prstGeom prst="rect">
            <a:avLst/>
          </a:prstGeom>
        </p:spPr>
        <p:txBody>
          <a:bodyPr wrap="none"/>
          <a:lstStyle/>
          <a:p>
            <a:pPr algn="r"/>
            <a:r>
              <a:rPr sz="1050" dirty="0">
                <a:solidFill>
                  <a:srgbClr val="8B949E"/>
                </a:solidFill>
                <a:latin typeface="Aptos"/>
              </a:rPr>
              <a:t>01 / 1</a:t>
            </a:r>
            <a:r>
              <a:rPr lang="en-GB" sz="1050" dirty="0">
                <a:solidFill>
                  <a:srgbClr val="8B949E"/>
                </a:solidFill>
                <a:latin typeface="Aptos"/>
              </a:rPr>
              <a:t>4</a:t>
            </a:r>
            <a:endParaRPr sz="1050" dirty="0">
              <a:solidFill>
                <a:srgbClr val="8B949E"/>
              </a:solidFill>
              <a:latin typeface="Aptos"/>
            </a:endParaRPr>
          </a:p>
        </p:txBody>
      </p:sp>
      <p:sp>
        <p:nvSpPr>
          <p:cNvPr id="22" name="Shape"/>
          <p:cNvSpPr/>
          <p:nvPr/>
        </p:nvSpPr>
        <p:spPr>
          <a:xfrm>
            <a:off x="502920" y="6730000"/>
            <a:ext cx="1788160" cy="62000"/>
          </a:xfrm>
          <a:prstGeom prst="rect">
            <a:avLst/>
          </a:prstGeom>
          <a:solidFill>
            <a:srgbClr val="2F81F7"/>
          </a:solidFill>
          <a:ln>
            <a:noFill/>
          </a:ln>
        </p:spPr>
        <p:txBody>
          <a:bodyPr/>
          <a:lstStyle/>
          <a:p>
            <a:endParaRPr/>
          </a:p>
        </p:txBody>
      </p:sp>
      <p:sp>
        <p:nvSpPr>
          <p:cNvPr id="23" name="Shape"/>
          <p:cNvSpPr/>
          <p:nvPr/>
        </p:nvSpPr>
        <p:spPr>
          <a:xfrm>
            <a:off x="2382520" y="6730000"/>
            <a:ext cx="1788160" cy="62000"/>
          </a:xfrm>
          <a:prstGeom prst="rect">
            <a:avLst/>
          </a:prstGeom>
          <a:solidFill>
            <a:srgbClr val="30363D"/>
          </a:solidFill>
          <a:ln>
            <a:noFill/>
          </a:ln>
        </p:spPr>
        <p:txBody>
          <a:bodyPr/>
          <a:lstStyle/>
          <a:p>
            <a:endParaRPr/>
          </a:p>
        </p:txBody>
      </p:sp>
      <p:sp>
        <p:nvSpPr>
          <p:cNvPr id="24" name="Shape"/>
          <p:cNvSpPr/>
          <p:nvPr/>
        </p:nvSpPr>
        <p:spPr>
          <a:xfrm>
            <a:off x="4262120" y="6730000"/>
            <a:ext cx="1788160" cy="62000"/>
          </a:xfrm>
          <a:prstGeom prst="rect">
            <a:avLst/>
          </a:prstGeom>
          <a:solidFill>
            <a:srgbClr val="30363D"/>
          </a:solidFill>
          <a:ln>
            <a:noFill/>
          </a:ln>
        </p:spPr>
        <p:txBody>
          <a:bodyPr/>
          <a:lstStyle/>
          <a:p>
            <a:endParaRPr/>
          </a:p>
        </p:txBody>
      </p:sp>
      <p:sp>
        <p:nvSpPr>
          <p:cNvPr id="25" name="Shape"/>
          <p:cNvSpPr/>
          <p:nvPr/>
        </p:nvSpPr>
        <p:spPr>
          <a:xfrm>
            <a:off x="6141720" y="6730000"/>
            <a:ext cx="1788160" cy="62000"/>
          </a:xfrm>
          <a:prstGeom prst="rect">
            <a:avLst/>
          </a:prstGeom>
          <a:solidFill>
            <a:srgbClr val="30363D"/>
          </a:solidFill>
          <a:ln>
            <a:noFill/>
          </a:ln>
        </p:spPr>
        <p:txBody>
          <a:bodyPr/>
          <a:lstStyle/>
          <a:p>
            <a:endParaRPr/>
          </a:p>
        </p:txBody>
      </p:sp>
      <p:sp>
        <p:nvSpPr>
          <p:cNvPr id="26" name="Shape"/>
          <p:cNvSpPr/>
          <p:nvPr/>
        </p:nvSpPr>
        <p:spPr>
          <a:xfrm>
            <a:off x="8021320" y="6730000"/>
            <a:ext cx="1788160" cy="62000"/>
          </a:xfrm>
          <a:prstGeom prst="rect">
            <a:avLst/>
          </a:prstGeom>
          <a:solidFill>
            <a:srgbClr val="30363D"/>
          </a:solidFill>
          <a:ln>
            <a:noFill/>
          </a:ln>
        </p:spPr>
        <p:txBody>
          <a:bodyPr/>
          <a:lstStyle/>
          <a:p>
            <a:endParaRPr/>
          </a:p>
        </p:txBody>
      </p:sp>
      <p:sp>
        <p:nvSpPr>
          <p:cNvPr id="27" name="Shape"/>
          <p:cNvSpPr/>
          <p:nvPr/>
        </p:nvSpPr>
        <p:spPr>
          <a:xfrm>
            <a:off x="9900920" y="6730000"/>
            <a:ext cx="1788160" cy="62000"/>
          </a:xfrm>
          <a:prstGeom prst="rect">
            <a:avLst/>
          </a:prstGeom>
          <a:solidFill>
            <a:srgbClr val="30363D"/>
          </a:solidFill>
          <a:ln>
            <a:noFill/>
          </a:ln>
        </p:spPr>
        <p:txBody>
          <a:bodyPr/>
          <a:lstStyle/>
          <a:p>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p:cNvSpPr/>
          <p:nvPr/>
        </p:nvSpPr>
        <p:spPr>
          <a:xfrm>
            <a:off x="0" y="0"/>
            <a:ext cx="12192000" cy="6858000"/>
          </a:xfrm>
          <a:prstGeom prst="rect">
            <a:avLst/>
          </a:prstGeom>
          <a:solidFill>
            <a:srgbClr val="0D1117"/>
          </a:solidFill>
          <a:ln>
            <a:noFill/>
          </a:ln>
        </p:spPr>
        <p:txBody>
          <a:bodyPr/>
          <a:lstStyle/>
          <a:p>
            <a:endParaRPr/>
          </a:p>
        </p:txBody>
      </p:sp>
      <p:sp>
        <p:nvSpPr>
          <p:cNvPr id="3" name="TextBox"/>
          <p:cNvSpPr txBox="1"/>
          <p:nvPr/>
        </p:nvSpPr>
        <p:spPr>
          <a:xfrm>
            <a:off x="502920" y="300000"/>
            <a:ext cx="6000000" cy="250000"/>
          </a:xfrm>
          <a:prstGeom prst="rect">
            <a:avLst/>
          </a:prstGeom>
        </p:spPr>
        <p:txBody>
          <a:bodyPr wrap="none"/>
          <a:lstStyle/>
          <a:p>
            <a:r>
              <a:rPr sz="1300" b="1">
                <a:solidFill>
                  <a:srgbClr val="2F81F7"/>
                </a:solidFill>
                <a:latin typeface="Aptos Display"/>
              </a:rPr>
              <a:t>ASSIST</a:t>
            </a:r>
          </a:p>
        </p:txBody>
      </p:sp>
      <p:sp>
        <p:nvSpPr>
          <p:cNvPr id="4" name="TextBox"/>
          <p:cNvSpPr txBox="1"/>
          <p:nvPr/>
        </p:nvSpPr>
        <p:spPr>
          <a:xfrm>
            <a:off x="502920" y="560000"/>
            <a:ext cx="11186160" cy="700000"/>
          </a:xfrm>
          <a:prstGeom prst="rect">
            <a:avLst/>
          </a:prstGeom>
        </p:spPr>
        <p:txBody>
          <a:bodyPr wrap="none"/>
          <a:lstStyle/>
          <a:p>
            <a:r>
              <a:rPr sz="3200" b="1">
                <a:solidFill>
                  <a:srgbClr val="F0F6FC"/>
                </a:solidFill>
                <a:latin typeface="Aptos Display"/>
              </a:rPr>
              <a:t>Where are you today?</a:t>
            </a:r>
          </a:p>
        </p:txBody>
      </p:sp>
      <p:sp>
        <p:nvSpPr>
          <p:cNvPr id="5" name="TextBox"/>
          <p:cNvSpPr txBox="1"/>
          <p:nvPr/>
        </p:nvSpPr>
        <p:spPr>
          <a:xfrm>
            <a:off x="502920" y="1300000"/>
            <a:ext cx="11186160" cy="320000"/>
          </a:xfrm>
          <a:prstGeom prst="rect">
            <a:avLst/>
          </a:prstGeom>
        </p:spPr>
        <p:txBody>
          <a:bodyPr wrap="none"/>
          <a:lstStyle/>
          <a:p>
            <a:r>
              <a:rPr sz="1500">
                <a:solidFill>
                  <a:srgbClr val="8B949E"/>
                </a:solidFill>
                <a:latin typeface="Aptos"/>
              </a:rPr>
              <a:t>Live poll — raise a hand for where you are right now.</a:t>
            </a:r>
          </a:p>
        </p:txBody>
      </p:sp>
      <p:sp>
        <p:nvSpPr>
          <p:cNvPr id="6" name="Shape"/>
          <p:cNvSpPr/>
          <p:nvPr/>
        </p:nvSpPr>
        <p:spPr>
          <a:xfrm>
            <a:off x="502920" y="2200000"/>
            <a:ext cx="2050000" cy="1650000"/>
          </a:xfrm>
          <a:prstGeom prst="roundRect">
            <a:avLst/>
          </a:prstGeom>
          <a:solidFill>
            <a:srgbClr val="161B22"/>
          </a:solidFill>
          <a:ln w="12700">
            <a:solidFill>
              <a:srgbClr val="30363D"/>
            </a:solidFill>
          </a:ln>
        </p:spPr>
        <p:txBody>
          <a:bodyPr/>
          <a:lstStyle/>
          <a:p>
            <a:endParaRPr/>
          </a:p>
        </p:txBody>
      </p:sp>
      <p:sp>
        <p:nvSpPr>
          <p:cNvPr id="7" name="Shape"/>
          <p:cNvSpPr/>
          <p:nvPr/>
        </p:nvSpPr>
        <p:spPr>
          <a:xfrm>
            <a:off x="1217920" y="2420000"/>
            <a:ext cx="620000" cy="620000"/>
          </a:xfrm>
          <a:prstGeom prst="ellipse">
            <a:avLst/>
          </a:prstGeom>
          <a:solidFill>
            <a:srgbClr val="21262D"/>
          </a:solidFill>
          <a:ln w="9525">
            <a:solidFill>
              <a:srgbClr val="8B949E"/>
            </a:solidFill>
          </a:ln>
        </p:spPr>
        <p:txBody>
          <a:bodyPr/>
          <a:lstStyle/>
          <a:p>
            <a:endParaRPr/>
          </a:p>
        </p:txBody>
      </p:sp>
      <p:sp>
        <p:nvSpPr>
          <p:cNvPr id="8" name="TextBox"/>
          <p:cNvSpPr txBox="1"/>
          <p:nvPr/>
        </p:nvSpPr>
        <p:spPr>
          <a:xfrm>
            <a:off x="1217920" y="2570000"/>
            <a:ext cx="620000" cy="340000"/>
          </a:xfrm>
          <a:prstGeom prst="rect">
            <a:avLst/>
          </a:prstGeom>
        </p:spPr>
        <p:txBody>
          <a:bodyPr wrap="none" anchor="ctr"/>
          <a:lstStyle/>
          <a:p>
            <a:pPr algn="ctr"/>
            <a:r>
              <a:rPr sz="1500" b="1">
                <a:solidFill>
                  <a:srgbClr val="8B949E"/>
                </a:solidFill>
                <a:latin typeface="Aptos"/>
              </a:rPr>
              <a:t>—</a:t>
            </a:r>
          </a:p>
        </p:txBody>
      </p:sp>
      <p:sp>
        <p:nvSpPr>
          <p:cNvPr id="9" name="TextBox"/>
          <p:cNvSpPr txBox="1"/>
          <p:nvPr/>
        </p:nvSpPr>
        <p:spPr>
          <a:xfrm>
            <a:off x="592920" y="3200000"/>
            <a:ext cx="1870000" cy="560000"/>
          </a:xfrm>
          <a:prstGeom prst="rect">
            <a:avLst/>
          </a:prstGeom>
        </p:spPr>
        <p:txBody>
          <a:bodyPr anchor="t"/>
          <a:lstStyle/>
          <a:p>
            <a:pPr algn="ctr"/>
            <a:r>
              <a:rPr sz="1500" b="1">
                <a:solidFill>
                  <a:srgbClr val="F0F6FC"/>
                </a:solidFill>
                <a:latin typeface="Aptos"/>
              </a:rPr>
              <a:t>Never used it</a:t>
            </a:r>
          </a:p>
        </p:txBody>
      </p:sp>
      <p:sp>
        <p:nvSpPr>
          <p:cNvPr id="10" name="Shape"/>
          <p:cNvSpPr/>
          <p:nvPr/>
        </p:nvSpPr>
        <p:spPr>
          <a:xfrm>
            <a:off x="2786960" y="2200000"/>
            <a:ext cx="2050000" cy="1650000"/>
          </a:xfrm>
          <a:prstGeom prst="roundRect">
            <a:avLst/>
          </a:prstGeom>
          <a:solidFill>
            <a:srgbClr val="161B22"/>
          </a:solidFill>
          <a:ln w="12700">
            <a:solidFill>
              <a:srgbClr val="30363D"/>
            </a:solidFill>
          </a:ln>
        </p:spPr>
        <p:txBody>
          <a:bodyPr/>
          <a:lstStyle/>
          <a:p>
            <a:endParaRPr/>
          </a:p>
        </p:txBody>
      </p:sp>
      <p:sp>
        <p:nvSpPr>
          <p:cNvPr id="11" name="Shape"/>
          <p:cNvSpPr/>
          <p:nvPr/>
        </p:nvSpPr>
        <p:spPr>
          <a:xfrm>
            <a:off x="3501960" y="2420000"/>
            <a:ext cx="620000" cy="620000"/>
          </a:xfrm>
          <a:prstGeom prst="ellipse">
            <a:avLst/>
          </a:prstGeom>
          <a:solidFill>
            <a:srgbClr val="2F81F7"/>
          </a:solidFill>
          <a:ln>
            <a:noFill/>
          </a:ln>
        </p:spPr>
        <p:txBody>
          <a:bodyPr/>
          <a:lstStyle/>
          <a:p>
            <a:endParaRPr/>
          </a:p>
        </p:txBody>
      </p:sp>
      <p:sp>
        <p:nvSpPr>
          <p:cNvPr id="12" name="TextBox"/>
          <p:cNvSpPr txBox="1"/>
          <p:nvPr/>
        </p:nvSpPr>
        <p:spPr>
          <a:xfrm>
            <a:off x="3501960" y="2570000"/>
            <a:ext cx="620000" cy="340000"/>
          </a:xfrm>
          <a:prstGeom prst="rect">
            <a:avLst/>
          </a:prstGeom>
        </p:spPr>
        <p:txBody>
          <a:bodyPr wrap="none" anchor="ctr"/>
          <a:lstStyle/>
          <a:p>
            <a:pPr algn="ctr"/>
            <a:r>
              <a:rPr sz="1300" b="1">
                <a:solidFill>
                  <a:srgbClr val="FFFFFF"/>
                </a:solidFill>
                <a:latin typeface="Aptos"/>
              </a:rPr>
              <a:t>Tab</a:t>
            </a:r>
          </a:p>
        </p:txBody>
      </p:sp>
      <p:sp>
        <p:nvSpPr>
          <p:cNvPr id="13" name="TextBox"/>
          <p:cNvSpPr txBox="1"/>
          <p:nvPr/>
        </p:nvSpPr>
        <p:spPr>
          <a:xfrm>
            <a:off x="2876960" y="3200000"/>
            <a:ext cx="1870000" cy="560000"/>
          </a:xfrm>
          <a:prstGeom prst="rect">
            <a:avLst/>
          </a:prstGeom>
        </p:spPr>
        <p:txBody>
          <a:bodyPr anchor="t"/>
          <a:lstStyle/>
          <a:p>
            <a:pPr algn="ctr"/>
            <a:r>
              <a:rPr sz="1500" b="1">
                <a:solidFill>
                  <a:srgbClr val="F0F6FC"/>
                </a:solidFill>
                <a:latin typeface="Aptos"/>
              </a:rPr>
              <a:t>Mostly completions</a:t>
            </a:r>
          </a:p>
        </p:txBody>
      </p:sp>
      <p:sp>
        <p:nvSpPr>
          <p:cNvPr id="14" name="Shape"/>
          <p:cNvSpPr/>
          <p:nvPr/>
        </p:nvSpPr>
        <p:spPr>
          <a:xfrm>
            <a:off x="5071000" y="2200000"/>
            <a:ext cx="2050000" cy="1650000"/>
          </a:xfrm>
          <a:prstGeom prst="roundRect">
            <a:avLst/>
          </a:prstGeom>
          <a:solidFill>
            <a:srgbClr val="161B22"/>
          </a:solidFill>
          <a:ln w="12700">
            <a:solidFill>
              <a:srgbClr val="30363D"/>
            </a:solidFill>
          </a:ln>
        </p:spPr>
        <p:txBody>
          <a:bodyPr/>
          <a:lstStyle/>
          <a:p>
            <a:endParaRPr/>
          </a:p>
        </p:txBody>
      </p:sp>
      <p:sp>
        <p:nvSpPr>
          <p:cNvPr id="15" name="Shape"/>
          <p:cNvSpPr/>
          <p:nvPr/>
        </p:nvSpPr>
        <p:spPr>
          <a:xfrm>
            <a:off x="5786000" y="2420000"/>
            <a:ext cx="620000" cy="620000"/>
          </a:xfrm>
          <a:prstGeom prst="ellipse">
            <a:avLst/>
          </a:prstGeom>
          <a:solidFill>
            <a:srgbClr val="39C5CF"/>
          </a:solidFill>
          <a:ln>
            <a:noFill/>
          </a:ln>
        </p:spPr>
        <p:txBody>
          <a:bodyPr/>
          <a:lstStyle/>
          <a:p>
            <a:endParaRPr/>
          </a:p>
        </p:txBody>
      </p:sp>
      <p:sp>
        <p:nvSpPr>
          <p:cNvPr id="16" name="TextBox"/>
          <p:cNvSpPr txBox="1"/>
          <p:nvPr/>
        </p:nvSpPr>
        <p:spPr>
          <a:xfrm>
            <a:off x="5786000" y="2570000"/>
            <a:ext cx="620000" cy="340000"/>
          </a:xfrm>
          <a:prstGeom prst="rect">
            <a:avLst/>
          </a:prstGeom>
        </p:spPr>
        <p:txBody>
          <a:bodyPr wrap="none" anchor="ctr"/>
          <a:lstStyle/>
          <a:p>
            <a:pPr algn="ctr"/>
            <a:r>
              <a:rPr sz="1300" b="1">
                <a:solidFill>
                  <a:srgbClr val="0D1117"/>
                </a:solidFill>
                <a:latin typeface="Aptos"/>
              </a:rPr>
              <a:t>Ask</a:t>
            </a:r>
          </a:p>
        </p:txBody>
      </p:sp>
      <p:sp>
        <p:nvSpPr>
          <p:cNvPr id="17" name="TextBox"/>
          <p:cNvSpPr txBox="1"/>
          <p:nvPr/>
        </p:nvSpPr>
        <p:spPr>
          <a:xfrm>
            <a:off x="5161000" y="3200000"/>
            <a:ext cx="1870000" cy="560000"/>
          </a:xfrm>
          <a:prstGeom prst="rect">
            <a:avLst/>
          </a:prstGeom>
        </p:spPr>
        <p:txBody>
          <a:bodyPr anchor="t"/>
          <a:lstStyle/>
          <a:p>
            <a:pPr algn="ctr"/>
            <a:r>
              <a:rPr sz="1500" b="1">
                <a:solidFill>
                  <a:srgbClr val="F0F6FC"/>
                </a:solidFill>
                <a:latin typeface="Aptos"/>
              </a:rPr>
              <a:t>Chat most days</a:t>
            </a:r>
          </a:p>
        </p:txBody>
      </p:sp>
      <p:sp>
        <p:nvSpPr>
          <p:cNvPr id="18" name="Shape"/>
          <p:cNvSpPr/>
          <p:nvPr/>
        </p:nvSpPr>
        <p:spPr>
          <a:xfrm>
            <a:off x="7355040" y="2200000"/>
            <a:ext cx="2050000" cy="1650000"/>
          </a:xfrm>
          <a:prstGeom prst="roundRect">
            <a:avLst/>
          </a:prstGeom>
          <a:solidFill>
            <a:srgbClr val="161B22"/>
          </a:solidFill>
          <a:ln w="12700">
            <a:solidFill>
              <a:srgbClr val="30363D"/>
            </a:solidFill>
          </a:ln>
        </p:spPr>
        <p:txBody>
          <a:bodyPr/>
          <a:lstStyle/>
          <a:p>
            <a:endParaRPr/>
          </a:p>
        </p:txBody>
      </p:sp>
      <p:sp>
        <p:nvSpPr>
          <p:cNvPr id="19" name="Shape"/>
          <p:cNvSpPr/>
          <p:nvPr/>
        </p:nvSpPr>
        <p:spPr>
          <a:xfrm>
            <a:off x="8070040" y="2420000"/>
            <a:ext cx="620000" cy="620000"/>
          </a:xfrm>
          <a:prstGeom prst="ellipse">
            <a:avLst/>
          </a:prstGeom>
          <a:solidFill>
            <a:srgbClr val="A371F7"/>
          </a:solidFill>
          <a:ln>
            <a:noFill/>
          </a:ln>
        </p:spPr>
        <p:txBody>
          <a:bodyPr/>
          <a:lstStyle/>
          <a:p>
            <a:endParaRPr/>
          </a:p>
        </p:txBody>
      </p:sp>
      <p:sp>
        <p:nvSpPr>
          <p:cNvPr id="20" name="TextBox"/>
          <p:cNvSpPr txBox="1"/>
          <p:nvPr/>
        </p:nvSpPr>
        <p:spPr>
          <a:xfrm>
            <a:off x="8070040" y="2570000"/>
            <a:ext cx="620000" cy="340000"/>
          </a:xfrm>
          <a:prstGeom prst="rect">
            <a:avLst/>
          </a:prstGeom>
        </p:spPr>
        <p:txBody>
          <a:bodyPr wrap="none" anchor="ctr"/>
          <a:lstStyle/>
          <a:p>
            <a:pPr algn="ctr"/>
            <a:r>
              <a:rPr sz="1300" b="1">
                <a:solidFill>
                  <a:srgbClr val="FFFFFF"/>
                </a:solidFill>
                <a:latin typeface="Aptos"/>
              </a:rPr>
              <a:t>Run</a:t>
            </a:r>
          </a:p>
        </p:txBody>
      </p:sp>
      <p:sp>
        <p:nvSpPr>
          <p:cNvPr id="21" name="TextBox"/>
          <p:cNvSpPr txBox="1"/>
          <p:nvPr/>
        </p:nvSpPr>
        <p:spPr>
          <a:xfrm>
            <a:off x="7445040" y="3200000"/>
            <a:ext cx="1870000" cy="560000"/>
          </a:xfrm>
          <a:prstGeom prst="rect">
            <a:avLst/>
          </a:prstGeom>
        </p:spPr>
        <p:txBody>
          <a:bodyPr anchor="t"/>
          <a:lstStyle/>
          <a:p>
            <a:pPr algn="ctr"/>
            <a:r>
              <a:rPr sz="1500" b="1">
                <a:solidFill>
                  <a:srgbClr val="F0F6FC"/>
                </a:solidFill>
                <a:latin typeface="Aptos"/>
              </a:rPr>
              <a:t>Agent / CLI most days</a:t>
            </a:r>
          </a:p>
        </p:txBody>
      </p:sp>
      <p:sp>
        <p:nvSpPr>
          <p:cNvPr id="22" name="Shape"/>
          <p:cNvSpPr/>
          <p:nvPr/>
        </p:nvSpPr>
        <p:spPr>
          <a:xfrm>
            <a:off x="9639080" y="2200000"/>
            <a:ext cx="2050000" cy="1650000"/>
          </a:xfrm>
          <a:prstGeom prst="roundRect">
            <a:avLst/>
          </a:prstGeom>
          <a:solidFill>
            <a:srgbClr val="161B22"/>
          </a:solidFill>
          <a:ln w="12700">
            <a:solidFill>
              <a:srgbClr val="30363D"/>
            </a:solidFill>
          </a:ln>
        </p:spPr>
        <p:txBody>
          <a:bodyPr/>
          <a:lstStyle/>
          <a:p>
            <a:endParaRPr/>
          </a:p>
        </p:txBody>
      </p:sp>
      <p:sp>
        <p:nvSpPr>
          <p:cNvPr id="23" name="Shape"/>
          <p:cNvSpPr/>
          <p:nvPr/>
        </p:nvSpPr>
        <p:spPr>
          <a:xfrm>
            <a:off x="10354080" y="2420000"/>
            <a:ext cx="620000" cy="620000"/>
          </a:xfrm>
          <a:prstGeom prst="ellipse">
            <a:avLst/>
          </a:prstGeom>
          <a:solidFill>
            <a:srgbClr val="DB61A2"/>
          </a:solidFill>
          <a:ln>
            <a:noFill/>
          </a:ln>
        </p:spPr>
        <p:txBody>
          <a:bodyPr/>
          <a:lstStyle/>
          <a:p>
            <a:endParaRPr/>
          </a:p>
        </p:txBody>
      </p:sp>
      <p:sp>
        <p:nvSpPr>
          <p:cNvPr id="24" name="TextBox"/>
          <p:cNvSpPr txBox="1"/>
          <p:nvPr/>
        </p:nvSpPr>
        <p:spPr>
          <a:xfrm>
            <a:off x="10354080" y="2570000"/>
            <a:ext cx="620000" cy="340000"/>
          </a:xfrm>
          <a:prstGeom prst="rect">
            <a:avLst/>
          </a:prstGeom>
        </p:spPr>
        <p:txBody>
          <a:bodyPr wrap="none" anchor="ctr"/>
          <a:lstStyle/>
          <a:p>
            <a:pPr algn="ctr"/>
            <a:r>
              <a:rPr sz="1300" b="1">
                <a:solidFill>
                  <a:srgbClr val="FFFFFF"/>
                </a:solidFill>
                <a:latin typeface="Aptos"/>
              </a:rPr>
              <a:t>Cfg</a:t>
            </a:r>
          </a:p>
        </p:txBody>
      </p:sp>
      <p:sp>
        <p:nvSpPr>
          <p:cNvPr id="25" name="TextBox"/>
          <p:cNvSpPr txBox="1"/>
          <p:nvPr/>
        </p:nvSpPr>
        <p:spPr>
          <a:xfrm>
            <a:off x="9729080" y="3200000"/>
            <a:ext cx="1870000" cy="560000"/>
          </a:xfrm>
          <a:prstGeom prst="rect">
            <a:avLst/>
          </a:prstGeom>
        </p:spPr>
        <p:txBody>
          <a:bodyPr anchor="t"/>
          <a:lstStyle/>
          <a:p>
            <a:pPr algn="ctr"/>
            <a:r>
              <a:rPr sz="1500" b="1">
                <a:solidFill>
                  <a:srgbClr val="F0F6FC"/>
                </a:solidFill>
                <a:latin typeface="Aptos"/>
              </a:rPr>
              <a:t>Customizing agent tooling</a:t>
            </a:r>
          </a:p>
        </p:txBody>
      </p:sp>
      <p:sp>
        <p:nvSpPr>
          <p:cNvPr id="26" name="TextBox"/>
          <p:cNvSpPr txBox="1"/>
          <p:nvPr/>
        </p:nvSpPr>
        <p:spPr>
          <a:xfrm>
            <a:off x="502920" y="4300000"/>
            <a:ext cx="11186160" cy="460000"/>
          </a:xfrm>
          <a:prstGeom prst="rect">
            <a:avLst/>
          </a:prstGeom>
        </p:spPr>
        <p:txBody>
          <a:bodyPr wrap="none" anchor="ctr"/>
          <a:lstStyle/>
          <a:p>
            <a:pPr algn="ctr"/>
            <a:r>
              <a:rPr lang="en-GB" sz="2600" b="1" dirty="0">
                <a:solidFill>
                  <a:srgbClr val="F0F6FC"/>
                </a:solidFill>
                <a:latin typeface="Aptos Display"/>
              </a:rPr>
              <a:t>G</a:t>
            </a:r>
            <a:r>
              <a:rPr sz="2600" b="1" dirty="0" err="1">
                <a:solidFill>
                  <a:srgbClr val="F0F6FC"/>
                </a:solidFill>
                <a:latin typeface="Aptos Display"/>
              </a:rPr>
              <a:t>oal</a:t>
            </a:r>
            <a:r>
              <a:rPr sz="2600" b="1" dirty="0">
                <a:solidFill>
                  <a:srgbClr val="F0F6FC"/>
                </a:solidFill>
                <a:latin typeface="Aptos Display"/>
              </a:rPr>
              <a:t>: move one step</a:t>
            </a:r>
            <a:r>
              <a:rPr lang="en-GB" sz="2600" b="1" dirty="0">
                <a:solidFill>
                  <a:srgbClr val="F0F6FC"/>
                </a:solidFill>
                <a:latin typeface="Aptos Display"/>
              </a:rPr>
              <a:t> forward</a:t>
            </a:r>
            <a:r>
              <a:rPr sz="2600" b="1" dirty="0">
                <a:solidFill>
                  <a:srgbClr val="F0F6FC"/>
                </a:solidFill>
                <a:latin typeface="Aptos Display"/>
              </a:rPr>
              <a:t>.</a:t>
            </a:r>
          </a:p>
        </p:txBody>
      </p:sp>
      <p:sp>
        <p:nvSpPr>
          <p:cNvPr id="27" name="TextBox"/>
          <p:cNvSpPr txBox="1"/>
          <p:nvPr/>
        </p:nvSpPr>
        <p:spPr>
          <a:xfrm>
            <a:off x="502920" y="4850000"/>
            <a:ext cx="11186160" cy="320000"/>
          </a:xfrm>
          <a:prstGeom prst="rect">
            <a:avLst/>
          </a:prstGeom>
        </p:spPr>
        <p:txBody>
          <a:bodyPr wrap="none" anchor="ctr"/>
          <a:lstStyle/>
          <a:p>
            <a:pPr algn="ctr"/>
            <a:r>
              <a:rPr sz="1500" dirty="0">
                <a:solidFill>
                  <a:srgbClr val="8B949E"/>
                </a:solidFill>
                <a:latin typeface="Aptos"/>
              </a:rPr>
              <a:t>No requirement to use every feature</a:t>
            </a:r>
            <a:r>
              <a:rPr lang="en-GB" sz="1500" dirty="0">
                <a:solidFill>
                  <a:srgbClr val="8B949E"/>
                </a:solidFill>
                <a:latin typeface="Aptos"/>
              </a:rPr>
              <a:t>.</a:t>
            </a:r>
            <a:r>
              <a:rPr sz="1500" dirty="0">
                <a:solidFill>
                  <a:srgbClr val="8B949E"/>
                </a:solidFill>
                <a:latin typeface="Aptos"/>
              </a:rPr>
              <a:t> </a:t>
            </a:r>
            <a:r>
              <a:rPr lang="en-GB" sz="1500" dirty="0">
                <a:solidFill>
                  <a:srgbClr val="8B949E"/>
                </a:solidFill>
                <a:latin typeface="Aptos"/>
              </a:rPr>
              <a:t>U</a:t>
            </a:r>
            <a:r>
              <a:rPr sz="1500" dirty="0">
                <a:solidFill>
                  <a:srgbClr val="8B949E"/>
                </a:solidFill>
                <a:latin typeface="Aptos"/>
              </a:rPr>
              <a:t>se the least complex workflow that solves the task.</a:t>
            </a:r>
          </a:p>
        </p:txBody>
      </p:sp>
      <p:sp>
        <p:nvSpPr>
          <p:cNvPr id="28" name="TextBox"/>
          <p:cNvSpPr txBox="1"/>
          <p:nvPr/>
        </p:nvSpPr>
        <p:spPr>
          <a:xfrm>
            <a:off x="502920" y="6120000"/>
            <a:ext cx="8600000" cy="260000"/>
          </a:xfrm>
          <a:prstGeom prst="rect">
            <a:avLst/>
          </a:prstGeom>
        </p:spPr>
        <p:txBody>
          <a:bodyPr wrap="none"/>
          <a:lstStyle/>
          <a:p>
            <a:r>
              <a:rPr sz="1050">
                <a:solidFill>
                  <a:srgbClr val="8B949E"/>
                </a:solidFill>
                <a:latin typeface="Aptos"/>
              </a:rPr>
              <a:t>Show-of-hands or digital poll — calibration only</a:t>
            </a:r>
          </a:p>
        </p:txBody>
      </p:sp>
      <p:sp>
        <p:nvSpPr>
          <p:cNvPr id="29" name="TextBox"/>
          <p:cNvSpPr txBox="1"/>
          <p:nvPr/>
        </p:nvSpPr>
        <p:spPr>
          <a:xfrm>
            <a:off x="10600000" y="6120000"/>
            <a:ext cx="1089080" cy="260000"/>
          </a:xfrm>
          <a:prstGeom prst="rect">
            <a:avLst/>
          </a:prstGeom>
        </p:spPr>
        <p:txBody>
          <a:bodyPr wrap="none"/>
          <a:lstStyle/>
          <a:p>
            <a:pPr algn="r"/>
            <a:r>
              <a:rPr sz="1050" dirty="0">
                <a:solidFill>
                  <a:srgbClr val="8B949E"/>
                </a:solidFill>
                <a:latin typeface="Aptos"/>
              </a:rPr>
              <a:t>02 / 1</a:t>
            </a:r>
            <a:r>
              <a:rPr lang="en-GB" sz="1050" dirty="0">
                <a:solidFill>
                  <a:srgbClr val="8B949E"/>
                </a:solidFill>
                <a:latin typeface="Aptos"/>
              </a:rPr>
              <a:t>4</a:t>
            </a:r>
            <a:endParaRPr sz="1050" dirty="0">
              <a:solidFill>
                <a:srgbClr val="8B949E"/>
              </a:solidFill>
              <a:latin typeface="Aptos"/>
            </a:endParaRPr>
          </a:p>
        </p:txBody>
      </p:sp>
      <p:sp>
        <p:nvSpPr>
          <p:cNvPr id="30" name="Shape"/>
          <p:cNvSpPr/>
          <p:nvPr/>
        </p:nvSpPr>
        <p:spPr>
          <a:xfrm>
            <a:off x="502920" y="6730000"/>
            <a:ext cx="1788160" cy="62000"/>
          </a:xfrm>
          <a:prstGeom prst="rect">
            <a:avLst/>
          </a:prstGeom>
          <a:solidFill>
            <a:srgbClr val="2F81F7"/>
          </a:solidFill>
          <a:ln>
            <a:noFill/>
          </a:ln>
        </p:spPr>
        <p:txBody>
          <a:bodyPr/>
          <a:lstStyle/>
          <a:p>
            <a:endParaRPr/>
          </a:p>
        </p:txBody>
      </p:sp>
      <p:sp>
        <p:nvSpPr>
          <p:cNvPr id="31" name="Shape"/>
          <p:cNvSpPr/>
          <p:nvPr/>
        </p:nvSpPr>
        <p:spPr>
          <a:xfrm>
            <a:off x="2382520" y="6730000"/>
            <a:ext cx="1788160" cy="62000"/>
          </a:xfrm>
          <a:prstGeom prst="rect">
            <a:avLst/>
          </a:prstGeom>
          <a:solidFill>
            <a:srgbClr val="30363D"/>
          </a:solidFill>
          <a:ln>
            <a:noFill/>
          </a:ln>
        </p:spPr>
        <p:txBody>
          <a:bodyPr/>
          <a:lstStyle/>
          <a:p>
            <a:endParaRPr/>
          </a:p>
        </p:txBody>
      </p:sp>
      <p:sp>
        <p:nvSpPr>
          <p:cNvPr id="32" name="Shape"/>
          <p:cNvSpPr/>
          <p:nvPr/>
        </p:nvSpPr>
        <p:spPr>
          <a:xfrm>
            <a:off x="4262120" y="6730000"/>
            <a:ext cx="1788160" cy="62000"/>
          </a:xfrm>
          <a:prstGeom prst="rect">
            <a:avLst/>
          </a:prstGeom>
          <a:solidFill>
            <a:srgbClr val="30363D"/>
          </a:solidFill>
          <a:ln>
            <a:noFill/>
          </a:ln>
        </p:spPr>
        <p:txBody>
          <a:bodyPr/>
          <a:lstStyle/>
          <a:p>
            <a:endParaRPr/>
          </a:p>
        </p:txBody>
      </p:sp>
      <p:sp>
        <p:nvSpPr>
          <p:cNvPr id="33" name="Shape"/>
          <p:cNvSpPr/>
          <p:nvPr/>
        </p:nvSpPr>
        <p:spPr>
          <a:xfrm>
            <a:off x="6141720" y="6730000"/>
            <a:ext cx="1788160" cy="62000"/>
          </a:xfrm>
          <a:prstGeom prst="rect">
            <a:avLst/>
          </a:prstGeom>
          <a:solidFill>
            <a:srgbClr val="30363D"/>
          </a:solidFill>
          <a:ln>
            <a:noFill/>
          </a:ln>
        </p:spPr>
        <p:txBody>
          <a:bodyPr/>
          <a:lstStyle/>
          <a:p>
            <a:endParaRPr/>
          </a:p>
        </p:txBody>
      </p:sp>
      <p:sp>
        <p:nvSpPr>
          <p:cNvPr id="34" name="Shape"/>
          <p:cNvSpPr/>
          <p:nvPr/>
        </p:nvSpPr>
        <p:spPr>
          <a:xfrm>
            <a:off x="8021320" y="6730000"/>
            <a:ext cx="1788160" cy="62000"/>
          </a:xfrm>
          <a:prstGeom prst="rect">
            <a:avLst/>
          </a:prstGeom>
          <a:solidFill>
            <a:srgbClr val="30363D"/>
          </a:solidFill>
          <a:ln>
            <a:noFill/>
          </a:ln>
        </p:spPr>
        <p:txBody>
          <a:bodyPr/>
          <a:lstStyle/>
          <a:p>
            <a:endParaRPr/>
          </a:p>
        </p:txBody>
      </p:sp>
      <p:sp>
        <p:nvSpPr>
          <p:cNvPr id="35" name="Shape"/>
          <p:cNvSpPr/>
          <p:nvPr/>
        </p:nvSpPr>
        <p:spPr>
          <a:xfrm>
            <a:off x="9900920" y="6730000"/>
            <a:ext cx="1788160" cy="62000"/>
          </a:xfrm>
          <a:prstGeom prst="rect">
            <a:avLst/>
          </a:prstGeom>
          <a:solidFill>
            <a:srgbClr val="30363D"/>
          </a:solidFill>
          <a:ln>
            <a:noFill/>
          </a:ln>
        </p:spPr>
        <p:txBody>
          <a:bodyPr/>
          <a:lstStyle/>
          <a:p>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p:cNvSpPr/>
          <p:nvPr/>
        </p:nvSpPr>
        <p:spPr>
          <a:xfrm>
            <a:off x="0" y="0"/>
            <a:ext cx="12192000" cy="6858000"/>
          </a:xfrm>
          <a:prstGeom prst="rect">
            <a:avLst/>
          </a:prstGeom>
          <a:solidFill>
            <a:srgbClr val="0D1117"/>
          </a:solidFill>
          <a:ln>
            <a:noFill/>
          </a:ln>
        </p:spPr>
        <p:txBody>
          <a:bodyPr/>
          <a:lstStyle/>
          <a:p>
            <a:endParaRPr/>
          </a:p>
        </p:txBody>
      </p:sp>
      <p:sp>
        <p:nvSpPr>
          <p:cNvPr id="3" name="TextBox"/>
          <p:cNvSpPr txBox="1"/>
          <p:nvPr/>
        </p:nvSpPr>
        <p:spPr>
          <a:xfrm>
            <a:off x="502920" y="300000"/>
            <a:ext cx="6000000" cy="250000"/>
          </a:xfrm>
          <a:prstGeom prst="rect">
            <a:avLst/>
          </a:prstGeom>
        </p:spPr>
        <p:txBody>
          <a:bodyPr wrap="none"/>
          <a:lstStyle/>
          <a:p>
            <a:r>
              <a:rPr sz="1300" b="1">
                <a:solidFill>
                  <a:srgbClr val="2F81F7"/>
                </a:solidFill>
                <a:latin typeface="Aptos Display"/>
              </a:rPr>
              <a:t>ASSIST</a:t>
            </a:r>
          </a:p>
        </p:txBody>
      </p:sp>
      <p:sp>
        <p:nvSpPr>
          <p:cNvPr id="4" name="TextBox"/>
          <p:cNvSpPr txBox="1"/>
          <p:nvPr/>
        </p:nvSpPr>
        <p:spPr>
          <a:xfrm>
            <a:off x="502920" y="560000"/>
            <a:ext cx="11186160" cy="700000"/>
          </a:xfrm>
          <a:prstGeom prst="rect">
            <a:avLst/>
          </a:prstGeom>
        </p:spPr>
        <p:txBody>
          <a:bodyPr wrap="none"/>
          <a:lstStyle/>
          <a:p>
            <a:r>
              <a:rPr sz="3200" b="1">
                <a:solidFill>
                  <a:srgbClr val="F0F6FC"/>
                </a:solidFill>
                <a:latin typeface="Aptos Display"/>
              </a:rPr>
              <a:t>One product, three capability layers</a:t>
            </a:r>
          </a:p>
        </p:txBody>
      </p:sp>
      <p:sp>
        <p:nvSpPr>
          <p:cNvPr id="5" name="Shape"/>
          <p:cNvSpPr/>
          <p:nvPr/>
        </p:nvSpPr>
        <p:spPr>
          <a:xfrm>
            <a:off x="3096000" y="1680000"/>
            <a:ext cx="6000000" cy="1120000"/>
          </a:xfrm>
          <a:prstGeom prst="roundRect">
            <a:avLst/>
          </a:prstGeom>
          <a:solidFill>
            <a:srgbClr val="161B22"/>
          </a:solidFill>
          <a:ln w="15875">
            <a:solidFill>
              <a:srgbClr val="2F81F7"/>
            </a:solidFill>
          </a:ln>
        </p:spPr>
        <p:txBody>
          <a:bodyPr/>
          <a:lstStyle/>
          <a:p>
            <a:endParaRPr/>
          </a:p>
        </p:txBody>
      </p:sp>
      <p:sp>
        <p:nvSpPr>
          <p:cNvPr id="6" name="TextBox"/>
          <p:cNvSpPr txBox="1"/>
          <p:nvPr/>
        </p:nvSpPr>
        <p:spPr>
          <a:xfrm>
            <a:off x="3296000" y="1790000"/>
            <a:ext cx="3500000" cy="400000"/>
          </a:xfrm>
          <a:prstGeom prst="rect">
            <a:avLst/>
          </a:prstGeom>
        </p:spPr>
        <p:txBody>
          <a:bodyPr wrap="none"/>
          <a:lstStyle/>
          <a:p>
            <a:r>
              <a:rPr sz="2000" b="1">
                <a:solidFill>
                  <a:srgbClr val="2F81F7"/>
                </a:solidFill>
                <a:latin typeface="Aptos Display"/>
              </a:rPr>
              <a:t>Assistive</a:t>
            </a:r>
          </a:p>
        </p:txBody>
      </p:sp>
      <p:sp>
        <p:nvSpPr>
          <p:cNvPr id="7" name="TextBox"/>
          <p:cNvSpPr txBox="1"/>
          <p:nvPr/>
        </p:nvSpPr>
        <p:spPr>
          <a:xfrm>
            <a:off x="3296000" y="2230000"/>
            <a:ext cx="5400000" cy="460000"/>
          </a:xfrm>
          <a:prstGeom prst="rect">
            <a:avLst/>
          </a:prstGeom>
        </p:spPr>
        <p:txBody>
          <a:bodyPr wrap="none"/>
          <a:lstStyle/>
          <a:p>
            <a:r>
              <a:rPr sz="1700">
                <a:solidFill>
                  <a:srgbClr val="F0F6FC"/>
                </a:solidFill>
                <a:latin typeface="Aptos"/>
              </a:rPr>
              <a:t>Suggest · Explain · Summarize</a:t>
            </a:r>
          </a:p>
        </p:txBody>
      </p:sp>
      <p:sp>
        <p:nvSpPr>
          <p:cNvPr id="8" name="TextBox"/>
          <p:cNvSpPr txBox="1"/>
          <p:nvPr/>
        </p:nvSpPr>
        <p:spPr>
          <a:xfrm>
            <a:off x="6200000" y="1980000"/>
            <a:ext cx="2696000" cy="500000"/>
          </a:xfrm>
          <a:prstGeom prst="rect">
            <a:avLst/>
          </a:prstGeom>
        </p:spPr>
        <p:txBody>
          <a:bodyPr wrap="none"/>
          <a:lstStyle/>
          <a:p>
            <a:pPr algn="r"/>
            <a:r>
              <a:rPr sz="1400" i="1">
                <a:solidFill>
                  <a:srgbClr val="8B949E"/>
                </a:solidFill>
                <a:latin typeface="Aptos"/>
              </a:rPr>
              <a:t>Chat · inline</a:t>
            </a:r>
          </a:p>
        </p:txBody>
      </p:sp>
      <p:sp>
        <p:nvSpPr>
          <p:cNvPr id="9" name="Shape"/>
          <p:cNvSpPr/>
          <p:nvPr/>
        </p:nvSpPr>
        <p:spPr>
          <a:xfrm>
            <a:off x="1796000" y="2920000"/>
            <a:ext cx="8600000" cy="1120000"/>
          </a:xfrm>
          <a:prstGeom prst="roundRect">
            <a:avLst/>
          </a:prstGeom>
          <a:solidFill>
            <a:srgbClr val="161B22"/>
          </a:solidFill>
          <a:ln w="15875">
            <a:solidFill>
              <a:srgbClr val="A371F7"/>
            </a:solidFill>
          </a:ln>
        </p:spPr>
        <p:txBody>
          <a:bodyPr/>
          <a:lstStyle/>
          <a:p>
            <a:endParaRPr/>
          </a:p>
        </p:txBody>
      </p:sp>
      <p:sp>
        <p:nvSpPr>
          <p:cNvPr id="10" name="TextBox"/>
          <p:cNvSpPr txBox="1"/>
          <p:nvPr/>
        </p:nvSpPr>
        <p:spPr>
          <a:xfrm>
            <a:off x="1996000" y="3030000"/>
            <a:ext cx="4000000" cy="400000"/>
          </a:xfrm>
          <a:prstGeom prst="rect">
            <a:avLst/>
          </a:prstGeom>
        </p:spPr>
        <p:txBody>
          <a:bodyPr wrap="none"/>
          <a:lstStyle/>
          <a:p>
            <a:r>
              <a:rPr sz="2000" b="1">
                <a:solidFill>
                  <a:srgbClr val="A371F7"/>
                </a:solidFill>
                <a:latin typeface="Aptos Display"/>
              </a:rPr>
              <a:t>Agentic</a:t>
            </a:r>
          </a:p>
        </p:txBody>
      </p:sp>
      <p:sp>
        <p:nvSpPr>
          <p:cNvPr id="11" name="TextBox"/>
          <p:cNvSpPr txBox="1"/>
          <p:nvPr/>
        </p:nvSpPr>
        <p:spPr>
          <a:xfrm>
            <a:off x="1996000" y="3470000"/>
            <a:ext cx="5200000" cy="460000"/>
          </a:xfrm>
          <a:prstGeom prst="rect">
            <a:avLst/>
          </a:prstGeom>
        </p:spPr>
        <p:txBody>
          <a:bodyPr wrap="none"/>
          <a:lstStyle/>
          <a:p>
            <a:r>
              <a:rPr sz="1700">
                <a:solidFill>
                  <a:srgbClr val="F0F6FC"/>
                </a:solidFill>
                <a:latin typeface="Aptos"/>
              </a:rPr>
              <a:t>Plan · Edit · Run · Iterate</a:t>
            </a:r>
          </a:p>
        </p:txBody>
      </p:sp>
      <p:sp>
        <p:nvSpPr>
          <p:cNvPr id="12" name="TextBox"/>
          <p:cNvSpPr txBox="1"/>
          <p:nvPr/>
        </p:nvSpPr>
        <p:spPr>
          <a:xfrm>
            <a:off x="6900000" y="3220000"/>
            <a:ext cx="3300000" cy="500000"/>
          </a:xfrm>
          <a:prstGeom prst="rect">
            <a:avLst/>
          </a:prstGeom>
        </p:spPr>
        <p:txBody>
          <a:bodyPr wrap="none"/>
          <a:lstStyle/>
          <a:p>
            <a:pPr algn="r"/>
            <a:r>
              <a:rPr sz="1400" i="1">
                <a:solidFill>
                  <a:srgbClr val="8B949E"/>
                </a:solidFill>
                <a:latin typeface="Aptos"/>
              </a:rPr>
              <a:t>CLI · cloud · app</a:t>
            </a:r>
          </a:p>
        </p:txBody>
      </p:sp>
      <p:sp>
        <p:nvSpPr>
          <p:cNvPr id="13" name="Shape"/>
          <p:cNvSpPr/>
          <p:nvPr/>
        </p:nvSpPr>
        <p:spPr>
          <a:xfrm>
            <a:off x="502920" y="4160000"/>
            <a:ext cx="11186160" cy="1320000"/>
          </a:xfrm>
          <a:prstGeom prst="roundRect">
            <a:avLst/>
          </a:prstGeom>
          <a:solidFill>
            <a:srgbClr val="161B22"/>
          </a:solidFill>
          <a:ln w="19050">
            <a:solidFill>
              <a:srgbClr val="DB61A2"/>
            </a:solidFill>
          </a:ln>
        </p:spPr>
        <p:txBody>
          <a:bodyPr/>
          <a:lstStyle/>
          <a:p>
            <a:endParaRPr/>
          </a:p>
        </p:txBody>
      </p:sp>
      <p:sp>
        <p:nvSpPr>
          <p:cNvPr id="14" name="TextBox"/>
          <p:cNvSpPr txBox="1"/>
          <p:nvPr/>
        </p:nvSpPr>
        <p:spPr>
          <a:xfrm>
            <a:off x="702920" y="4300000"/>
            <a:ext cx="6200000" cy="420000"/>
          </a:xfrm>
          <a:prstGeom prst="rect">
            <a:avLst/>
          </a:prstGeom>
        </p:spPr>
        <p:txBody>
          <a:bodyPr wrap="none"/>
          <a:lstStyle/>
          <a:p>
            <a:r>
              <a:rPr lang="en-GB" sz="2000" b="1" dirty="0">
                <a:solidFill>
                  <a:srgbClr val="DB61A2"/>
                </a:solidFill>
                <a:latin typeface="Aptos Display"/>
              </a:rPr>
              <a:t>Agent </a:t>
            </a:r>
            <a:r>
              <a:rPr sz="2000" b="1" dirty="0">
                <a:solidFill>
                  <a:srgbClr val="DB61A2"/>
                </a:solidFill>
                <a:latin typeface="Aptos Display"/>
              </a:rPr>
              <a:t>Customization</a:t>
            </a:r>
          </a:p>
        </p:txBody>
      </p:sp>
      <p:sp>
        <p:nvSpPr>
          <p:cNvPr id="15" name="TextBox"/>
          <p:cNvSpPr txBox="1"/>
          <p:nvPr/>
        </p:nvSpPr>
        <p:spPr>
          <a:xfrm>
            <a:off x="702920" y="4770000"/>
            <a:ext cx="6500000" cy="520000"/>
          </a:xfrm>
          <a:prstGeom prst="rect">
            <a:avLst/>
          </a:prstGeom>
        </p:spPr>
        <p:txBody>
          <a:bodyPr wrap="none"/>
          <a:lstStyle/>
          <a:p>
            <a:r>
              <a:rPr sz="1700">
                <a:solidFill>
                  <a:srgbClr val="F0F6FC"/>
                </a:solidFill>
                <a:latin typeface="Aptos"/>
              </a:rPr>
              <a:t>Context · Tools · Controls</a:t>
            </a:r>
          </a:p>
        </p:txBody>
      </p:sp>
      <p:sp>
        <p:nvSpPr>
          <p:cNvPr id="16" name="TextBox"/>
          <p:cNvSpPr txBox="1"/>
          <p:nvPr/>
        </p:nvSpPr>
        <p:spPr>
          <a:xfrm>
            <a:off x="7000000" y="4520000"/>
            <a:ext cx="4500000" cy="760000"/>
          </a:xfrm>
          <a:prstGeom prst="rect">
            <a:avLst/>
          </a:prstGeom>
        </p:spPr>
        <p:txBody>
          <a:bodyPr/>
          <a:lstStyle/>
          <a:p>
            <a:pPr algn="r"/>
            <a:r>
              <a:rPr sz="1400" i="1">
                <a:solidFill>
                  <a:srgbClr val="8B949E"/>
                </a:solidFill>
                <a:latin typeface="Aptos"/>
              </a:rPr>
              <a:t>Instructions · skills · MCP · hooks</a:t>
            </a:r>
          </a:p>
        </p:txBody>
      </p:sp>
      <p:sp>
        <p:nvSpPr>
          <p:cNvPr id="17" name="TextBox"/>
          <p:cNvSpPr txBox="1"/>
          <p:nvPr/>
        </p:nvSpPr>
        <p:spPr>
          <a:xfrm>
            <a:off x="502920" y="5680000"/>
            <a:ext cx="11186160" cy="320000"/>
          </a:xfrm>
          <a:prstGeom prst="rect">
            <a:avLst/>
          </a:prstGeom>
        </p:spPr>
        <p:txBody>
          <a:bodyPr wrap="none"/>
          <a:lstStyle/>
          <a:p>
            <a:pPr algn="ctr"/>
            <a:r>
              <a:rPr sz="1400" dirty="0">
                <a:solidFill>
                  <a:srgbClr val="8B949E"/>
                </a:solidFill>
                <a:latin typeface="Aptos"/>
              </a:rPr>
              <a:t>Synchronous help vs delegated execution</a:t>
            </a:r>
            <a:r>
              <a:rPr lang="en-GB" sz="1400" dirty="0">
                <a:solidFill>
                  <a:srgbClr val="8B949E"/>
                </a:solidFill>
                <a:latin typeface="Aptos"/>
              </a:rPr>
              <a:t>. T</a:t>
            </a:r>
            <a:r>
              <a:rPr sz="1400" dirty="0">
                <a:solidFill>
                  <a:srgbClr val="8B949E"/>
                </a:solidFill>
                <a:latin typeface="Aptos"/>
              </a:rPr>
              <a:t>he customization layer is what makes agentic use fit your codebase and team.</a:t>
            </a:r>
          </a:p>
        </p:txBody>
      </p:sp>
      <p:sp>
        <p:nvSpPr>
          <p:cNvPr id="18" name="TextBox"/>
          <p:cNvSpPr txBox="1"/>
          <p:nvPr/>
        </p:nvSpPr>
        <p:spPr>
          <a:xfrm>
            <a:off x="502920" y="6120000"/>
            <a:ext cx="8600000" cy="260000"/>
          </a:xfrm>
          <a:prstGeom prst="rect">
            <a:avLst/>
          </a:prstGeom>
        </p:spPr>
        <p:txBody>
          <a:bodyPr wrap="none"/>
          <a:lstStyle/>
          <a:p>
            <a:r>
              <a:rPr sz="1050">
                <a:solidFill>
                  <a:srgbClr val="8B949E"/>
                </a:solidFill>
                <a:latin typeface="Aptos"/>
              </a:rPr>
              <a:t>Source: GitHub Copilot features — docs.github.com</a:t>
            </a:r>
          </a:p>
        </p:txBody>
      </p:sp>
      <p:sp>
        <p:nvSpPr>
          <p:cNvPr id="19" name="TextBox"/>
          <p:cNvSpPr txBox="1"/>
          <p:nvPr/>
        </p:nvSpPr>
        <p:spPr>
          <a:xfrm>
            <a:off x="10600000" y="6120000"/>
            <a:ext cx="1089080" cy="260000"/>
          </a:xfrm>
          <a:prstGeom prst="rect">
            <a:avLst/>
          </a:prstGeom>
        </p:spPr>
        <p:txBody>
          <a:bodyPr wrap="none"/>
          <a:lstStyle/>
          <a:p>
            <a:pPr algn="r"/>
            <a:r>
              <a:rPr sz="1050" dirty="0">
                <a:solidFill>
                  <a:srgbClr val="8B949E"/>
                </a:solidFill>
                <a:latin typeface="Aptos"/>
              </a:rPr>
              <a:t>03 / 1</a:t>
            </a:r>
            <a:r>
              <a:rPr lang="en-GB" sz="1050" dirty="0">
                <a:solidFill>
                  <a:srgbClr val="8B949E"/>
                </a:solidFill>
                <a:latin typeface="Aptos"/>
              </a:rPr>
              <a:t>4</a:t>
            </a:r>
            <a:endParaRPr sz="1050" dirty="0">
              <a:solidFill>
                <a:srgbClr val="8B949E"/>
              </a:solidFill>
              <a:latin typeface="Aptos"/>
            </a:endParaRPr>
          </a:p>
        </p:txBody>
      </p:sp>
      <p:sp>
        <p:nvSpPr>
          <p:cNvPr id="20" name="Shape"/>
          <p:cNvSpPr/>
          <p:nvPr/>
        </p:nvSpPr>
        <p:spPr>
          <a:xfrm>
            <a:off x="502920" y="6730000"/>
            <a:ext cx="1788160" cy="62000"/>
          </a:xfrm>
          <a:prstGeom prst="rect">
            <a:avLst/>
          </a:prstGeom>
          <a:solidFill>
            <a:srgbClr val="2F81F7"/>
          </a:solidFill>
          <a:ln>
            <a:noFill/>
          </a:ln>
        </p:spPr>
        <p:txBody>
          <a:bodyPr/>
          <a:lstStyle/>
          <a:p>
            <a:endParaRPr/>
          </a:p>
        </p:txBody>
      </p:sp>
      <p:sp>
        <p:nvSpPr>
          <p:cNvPr id="21" name="Shape"/>
          <p:cNvSpPr/>
          <p:nvPr/>
        </p:nvSpPr>
        <p:spPr>
          <a:xfrm>
            <a:off x="2382520" y="6730000"/>
            <a:ext cx="1788160" cy="62000"/>
          </a:xfrm>
          <a:prstGeom prst="rect">
            <a:avLst/>
          </a:prstGeom>
          <a:solidFill>
            <a:srgbClr val="30363D"/>
          </a:solidFill>
          <a:ln>
            <a:noFill/>
          </a:ln>
        </p:spPr>
        <p:txBody>
          <a:bodyPr/>
          <a:lstStyle/>
          <a:p>
            <a:endParaRPr/>
          </a:p>
        </p:txBody>
      </p:sp>
      <p:sp>
        <p:nvSpPr>
          <p:cNvPr id="22" name="Shape"/>
          <p:cNvSpPr/>
          <p:nvPr/>
        </p:nvSpPr>
        <p:spPr>
          <a:xfrm>
            <a:off x="4262120" y="6730000"/>
            <a:ext cx="1788160" cy="62000"/>
          </a:xfrm>
          <a:prstGeom prst="rect">
            <a:avLst/>
          </a:prstGeom>
          <a:solidFill>
            <a:srgbClr val="30363D"/>
          </a:solidFill>
          <a:ln>
            <a:noFill/>
          </a:ln>
        </p:spPr>
        <p:txBody>
          <a:bodyPr/>
          <a:lstStyle/>
          <a:p>
            <a:endParaRPr/>
          </a:p>
        </p:txBody>
      </p:sp>
      <p:sp>
        <p:nvSpPr>
          <p:cNvPr id="23" name="Shape"/>
          <p:cNvSpPr/>
          <p:nvPr/>
        </p:nvSpPr>
        <p:spPr>
          <a:xfrm>
            <a:off x="6141720" y="6730000"/>
            <a:ext cx="1788160" cy="62000"/>
          </a:xfrm>
          <a:prstGeom prst="rect">
            <a:avLst/>
          </a:prstGeom>
          <a:solidFill>
            <a:srgbClr val="30363D"/>
          </a:solidFill>
          <a:ln>
            <a:noFill/>
          </a:ln>
        </p:spPr>
        <p:txBody>
          <a:bodyPr/>
          <a:lstStyle/>
          <a:p>
            <a:endParaRPr/>
          </a:p>
        </p:txBody>
      </p:sp>
      <p:sp>
        <p:nvSpPr>
          <p:cNvPr id="24" name="Shape"/>
          <p:cNvSpPr/>
          <p:nvPr/>
        </p:nvSpPr>
        <p:spPr>
          <a:xfrm>
            <a:off x="8021320" y="6730000"/>
            <a:ext cx="1788160" cy="62000"/>
          </a:xfrm>
          <a:prstGeom prst="rect">
            <a:avLst/>
          </a:prstGeom>
          <a:solidFill>
            <a:srgbClr val="30363D"/>
          </a:solidFill>
          <a:ln>
            <a:noFill/>
          </a:ln>
        </p:spPr>
        <p:txBody>
          <a:bodyPr/>
          <a:lstStyle/>
          <a:p>
            <a:endParaRPr/>
          </a:p>
        </p:txBody>
      </p:sp>
      <p:sp>
        <p:nvSpPr>
          <p:cNvPr id="25" name="Shape"/>
          <p:cNvSpPr/>
          <p:nvPr/>
        </p:nvSpPr>
        <p:spPr>
          <a:xfrm>
            <a:off x="9900920" y="6730000"/>
            <a:ext cx="1788160" cy="62000"/>
          </a:xfrm>
          <a:prstGeom prst="rect">
            <a:avLst/>
          </a:prstGeom>
          <a:solidFill>
            <a:srgbClr val="30363D"/>
          </a:solidFill>
          <a:ln>
            <a:noFill/>
          </a:ln>
        </p:spPr>
        <p:txBody>
          <a:bodyPr/>
          <a:lstStyle/>
          <a:p>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p:cNvSpPr/>
          <p:nvPr/>
        </p:nvSpPr>
        <p:spPr>
          <a:xfrm>
            <a:off x="0" y="0"/>
            <a:ext cx="12192000" cy="6858000"/>
          </a:xfrm>
          <a:prstGeom prst="rect">
            <a:avLst/>
          </a:prstGeom>
          <a:solidFill>
            <a:srgbClr val="0D1117"/>
          </a:solidFill>
          <a:ln>
            <a:noFill/>
          </a:ln>
        </p:spPr>
        <p:txBody>
          <a:bodyPr/>
          <a:lstStyle/>
          <a:p>
            <a:endParaRPr/>
          </a:p>
        </p:txBody>
      </p:sp>
      <p:sp>
        <p:nvSpPr>
          <p:cNvPr id="3" name="TextBox"/>
          <p:cNvSpPr txBox="1"/>
          <p:nvPr/>
        </p:nvSpPr>
        <p:spPr>
          <a:xfrm>
            <a:off x="502920" y="300000"/>
            <a:ext cx="6000000" cy="250000"/>
          </a:xfrm>
          <a:prstGeom prst="rect">
            <a:avLst/>
          </a:prstGeom>
        </p:spPr>
        <p:txBody>
          <a:bodyPr wrap="none"/>
          <a:lstStyle/>
          <a:p>
            <a:r>
              <a:rPr sz="1300" b="1">
                <a:solidFill>
                  <a:srgbClr val="39C5CF"/>
                </a:solidFill>
                <a:latin typeface="Aptos Display"/>
              </a:rPr>
              <a:t>GROUND</a:t>
            </a:r>
          </a:p>
        </p:txBody>
      </p:sp>
      <p:sp>
        <p:nvSpPr>
          <p:cNvPr id="4" name="TextBox"/>
          <p:cNvSpPr txBox="1"/>
          <p:nvPr/>
        </p:nvSpPr>
        <p:spPr>
          <a:xfrm>
            <a:off x="502920" y="560000"/>
            <a:ext cx="11186160" cy="700000"/>
          </a:xfrm>
          <a:prstGeom prst="rect">
            <a:avLst/>
          </a:prstGeom>
        </p:spPr>
        <p:txBody>
          <a:bodyPr wrap="none"/>
          <a:lstStyle/>
          <a:p>
            <a:r>
              <a:rPr sz="3200" b="1">
                <a:solidFill>
                  <a:srgbClr val="F0F6FC"/>
                </a:solidFill>
                <a:latin typeface="Aptos Display"/>
              </a:rPr>
              <a:t>Model ≠ harness ≠ tools</a:t>
            </a:r>
          </a:p>
        </p:txBody>
      </p:sp>
      <p:sp>
        <p:nvSpPr>
          <p:cNvPr id="5" name="Shape"/>
          <p:cNvSpPr/>
          <p:nvPr/>
        </p:nvSpPr>
        <p:spPr>
          <a:xfrm>
            <a:off x="502920" y="1680000"/>
            <a:ext cx="2200000" cy="760000"/>
          </a:xfrm>
          <a:prstGeom prst="roundRect">
            <a:avLst/>
          </a:prstGeom>
          <a:solidFill>
            <a:srgbClr val="161B22"/>
          </a:solidFill>
          <a:ln w="12700">
            <a:solidFill>
              <a:srgbClr val="39C5CF"/>
            </a:solidFill>
          </a:ln>
        </p:spPr>
        <p:txBody>
          <a:bodyPr anchor="ctr"/>
          <a:lstStyle/>
          <a:p>
            <a:pPr algn="ctr"/>
            <a:r>
              <a:rPr sz="1400" b="1">
                <a:solidFill>
                  <a:srgbClr val="F0F6FC"/>
                </a:solidFill>
                <a:latin typeface="Aptos"/>
              </a:rPr>
              <a:t>Intent + context</a:t>
            </a:r>
          </a:p>
        </p:txBody>
      </p:sp>
      <p:sp>
        <p:nvSpPr>
          <p:cNvPr id="6" name="Shape"/>
          <p:cNvSpPr/>
          <p:nvPr/>
        </p:nvSpPr>
        <p:spPr>
          <a:xfrm>
            <a:off x="2702920" y="1900000"/>
            <a:ext cx="360000" cy="320000"/>
          </a:xfrm>
          <a:prstGeom prst="rightArrow">
            <a:avLst/>
          </a:prstGeom>
          <a:solidFill>
            <a:srgbClr val="8B949E"/>
          </a:solidFill>
          <a:ln>
            <a:noFill/>
          </a:ln>
        </p:spPr>
        <p:txBody>
          <a:bodyPr/>
          <a:lstStyle/>
          <a:p>
            <a:endParaRPr/>
          </a:p>
        </p:txBody>
      </p:sp>
      <p:sp>
        <p:nvSpPr>
          <p:cNvPr id="7" name="Shape"/>
          <p:cNvSpPr/>
          <p:nvPr/>
        </p:nvSpPr>
        <p:spPr>
          <a:xfrm>
            <a:off x="3062920" y="1680000"/>
            <a:ext cx="2200000" cy="760000"/>
          </a:xfrm>
          <a:prstGeom prst="roundRect">
            <a:avLst/>
          </a:prstGeom>
          <a:solidFill>
            <a:srgbClr val="161B22"/>
          </a:solidFill>
          <a:ln w="12700">
            <a:solidFill>
              <a:srgbClr val="2F81F7"/>
            </a:solidFill>
          </a:ln>
        </p:spPr>
        <p:txBody>
          <a:bodyPr anchor="ctr"/>
          <a:lstStyle/>
          <a:p>
            <a:pPr algn="ctr"/>
            <a:r>
              <a:rPr sz="1400" b="1">
                <a:solidFill>
                  <a:srgbClr val="F0F6FC"/>
                </a:solidFill>
                <a:latin typeface="Aptos"/>
              </a:rPr>
              <a:t>Harness ⇄ Model</a:t>
            </a:r>
          </a:p>
        </p:txBody>
      </p:sp>
      <p:sp>
        <p:nvSpPr>
          <p:cNvPr id="8" name="Shape"/>
          <p:cNvSpPr/>
          <p:nvPr/>
        </p:nvSpPr>
        <p:spPr>
          <a:xfrm>
            <a:off x="5262920" y="1900000"/>
            <a:ext cx="360000" cy="320000"/>
          </a:xfrm>
          <a:prstGeom prst="rightArrow">
            <a:avLst/>
          </a:prstGeom>
          <a:solidFill>
            <a:srgbClr val="8B949E"/>
          </a:solidFill>
          <a:ln>
            <a:noFill/>
          </a:ln>
        </p:spPr>
        <p:txBody>
          <a:bodyPr/>
          <a:lstStyle/>
          <a:p>
            <a:endParaRPr/>
          </a:p>
        </p:txBody>
      </p:sp>
      <p:sp>
        <p:nvSpPr>
          <p:cNvPr id="9" name="Shape"/>
          <p:cNvSpPr/>
          <p:nvPr/>
        </p:nvSpPr>
        <p:spPr>
          <a:xfrm>
            <a:off x="5622920" y="1680000"/>
            <a:ext cx="1500000" cy="760000"/>
          </a:xfrm>
          <a:prstGeom prst="roundRect">
            <a:avLst/>
          </a:prstGeom>
          <a:solidFill>
            <a:srgbClr val="161B22"/>
          </a:solidFill>
          <a:ln w="12700">
            <a:solidFill>
              <a:srgbClr val="D29922"/>
            </a:solidFill>
          </a:ln>
        </p:spPr>
        <p:txBody>
          <a:bodyPr anchor="ctr"/>
          <a:lstStyle/>
          <a:p>
            <a:pPr algn="ctr"/>
            <a:r>
              <a:rPr sz="1400" b="1">
                <a:solidFill>
                  <a:srgbClr val="F0F6FC"/>
                </a:solidFill>
                <a:latin typeface="Aptos"/>
              </a:rPr>
              <a:t>Tool</a:t>
            </a:r>
          </a:p>
        </p:txBody>
      </p:sp>
      <p:sp>
        <p:nvSpPr>
          <p:cNvPr id="10" name="Shape"/>
          <p:cNvSpPr/>
          <p:nvPr/>
        </p:nvSpPr>
        <p:spPr>
          <a:xfrm>
            <a:off x="7122920" y="1900000"/>
            <a:ext cx="360000" cy="320000"/>
          </a:xfrm>
          <a:prstGeom prst="rightArrow">
            <a:avLst/>
          </a:prstGeom>
          <a:solidFill>
            <a:srgbClr val="8B949E"/>
          </a:solidFill>
          <a:ln>
            <a:noFill/>
          </a:ln>
        </p:spPr>
        <p:txBody>
          <a:bodyPr/>
          <a:lstStyle/>
          <a:p>
            <a:endParaRPr/>
          </a:p>
        </p:txBody>
      </p:sp>
      <p:sp>
        <p:nvSpPr>
          <p:cNvPr id="11" name="Shape"/>
          <p:cNvSpPr/>
          <p:nvPr/>
        </p:nvSpPr>
        <p:spPr>
          <a:xfrm>
            <a:off x="7482920" y="1680000"/>
            <a:ext cx="1500000" cy="760000"/>
          </a:xfrm>
          <a:prstGeom prst="roundRect">
            <a:avLst/>
          </a:prstGeom>
          <a:solidFill>
            <a:srgbClr val="161B22"/>
          </a:solidFill>
          <a:ln w="12700">
            <a:solidFill>
              <a:srgbClr val="30363D"/>
            </a:solidFill>
          </a:ln>
        </p:spPr>
        <p:txBody>
          <a:bodyPr anchor="ctr"/>
          <a:lstStyle/>
          <a:p>
            <a:pPr algn="ctr"/>
            <a:r>
              <a:rPr sz="1400" b="1">
                <a:solidFill>
                  <a:srgbClr val="F0F6FC"/>
                </a:solidFill>
                <a:latin typeface="Aptos"/>
              </a:rPr>
              <a:t>Result</a:t>
            </a:r>
          </a:p>
        </p:txBody>
      </p:sp>
      <p:sp>
        <p:nvSpPr>
          <p:cNvPr id="12" name="Shape"/>
          <p:cNvSpPr/>
          <p:nvPr/>
        </p:nvSpPr>
        <p:spPr>
          <a:xfrm>
            <a:off x="8982920" y="1900000"/>
            <a:ext cx="360000" cy="320000"/>
          </a:xfrm>
          <a:prstGeom prst="rightArrow">
            <a:avLst/>
          </a:prstGeom>
          <a:solidFill>
            <a:srgbClr val="8B949E"/>
          </a:solidFill>
          <a:ln>
            <a:noFill/>
          </a:ln>
        </p:spPr>
        <p:txBody>
          <a:bodyPr/>
          <a:lstStyle/>
          <a:p>
            <a:endParaRPr/>
          </a:p>
        </p:txBody>
      </p:sp>
      <p:sp>
        <p:nvSpPr>
          <p:cNvPr id="13" name="Shape"/>
          <p:cNvSpPr/>
          <p:nvPr/>
        </p:nvSpPr>
        <p:spPr>
          <a:xfrm>
            <a:off x="9342920" y="1680000"/>
            <a:ext cx="1600000" cy="760000"/>
          </a:xfrm>
          <a:prstGeom prst="roundRect">
            <a:avLst/>
          </a:prstGeom>
          <a:solidFill>
            <a:srgbClr val="161B22"/>
          </a:solidFill>
          <a:ln w="12700">
            <a:solidFill>
              <a:srgbClr val="39C5CF"/>
            </a:solidFill>
          </a:ln>
        </p:spPr>
        <p:txBody>
          <a:bodyPr anchor="ctr"/>
          <a:lstStyle/>
          <a:p>
            <a:pPr algn="ctr"/>
            <a:r>
              <a:rPr sz="1400" b="1">
                <a:solidFill>
                  <a:srgbClr val="F0F6FC"/>
                </a:solidFill>
                <a:latin typeface="Aptos"/>
              </a:rPr>
              <a:t>Evaluate</a:t>
            </a:r>
          </a:p>
        </p:txBody>
      </p:sp>
      <p:sp>
        <p:nvSpPr>
          <p:cNvPr id="14" name="Shape"/>
          <p:cNvSpPr/>
          <p:nvPr/>
        </p:nvSpPr>
        <p:spPr>
          <a:xfrm>
            <a:off x="5522920" y="1560000"/>
            <a:ext cx="1700000" cy="1000000"/>
          </a:xfrm>
          <a:prstGeom prst="roundRect">
            <a:avLst/>
          </a:prstGeom>
          <a:ln w="15875">
            <a:solidFill>
              <a:srgbClr val="3FB950"/>
            </a:solidFill>
            <a:prstDash val="dash"/>
          </a:ln>
        </p:spPr>
        <p:txBody>
          <a:bodyPr/>
          <a:lstStyle/>
          <a:p>
            <a:endParaRPr/>
          </a:p>
        </p:txBody>
      </p:sp>
      <p:sp>
        <p:nvSpPr>
          <p:cNvPr id="15" name="TextBox"/>
          <p:cNvSpPr txBox="1"/>
          <p:nvPr/>
        </p:nvSpPr>
        <p:spPr>
          <a:xfrm>
            <a:off x="5522920" y="2580000"/>
            <a:ext cx="1700000" cy="240000"/>
          </a:xfrm>
          <a:prstGeom prst="rect">
            <a:avLst/>
          </a:prstGeom>
        </p:spPr>
        <p:txBody>
          <a:bodyPr wrap="none" anchor="ctr"/>
          <a:lstStyle/>
          <a:p>
            <a:pPr algn="ctr"/>
            <a:r>
              <a:rPr sz="1100" b="1">
                <a:solidFill>
                  <a:srgbClr val="3FB950"/>
                </a:solidFill>
                <a:latin typeface="Aptos"/>
              </a:rPr>
              <a:t>CONTROLS</a:t>
            </a:r>
          </a:p>
        </p:txBody>
      </p:sp>
      <p:sp>
        <p:nvSpPr>
          <p:cNvPr id="16" name="Shape"/>
          <p:cNvSpPr/>
          <p:nvPr/>
        </p:nvSpPr>
        <p:spPr>
          <a:xfrm>
            <a:off x="1600000" y="2900000"/>
            <a:ext cx="8740000" cy="240000"/>
          </a:xfrm>
          <a:prstGeom prst="leftArrow">
            <a:avLst/>
          </a:prstGeom>
          <a:solidFill>
            <a:srgbClr val="21262D"/>
          </a:solidFill>
          <a:ln w="9525">
            <a:solidFill>
              <a:srgbClr val="39C5CF"/>
            </a:solidFill>
          </a:ln>
        </p:spPr>
        <p:txBody>
          <a:bodyPr/>
          <a:lstStyle/>
          <a:p>
            <a:endParaRPr/>
          </a:p>
        </p:txBody>
      </p:sp>
      <p:sp>
        <p:nvSpPr>
          <p:cNvPr id="17" name="TextBox"/>
          <p:cNvSpPr txBox="1"/>
          <p:nvPr/>
        </p:nvSpPr>
        <p:spPr>
          <a:xfrm>
            <a:off x="1600000" y="2900000"/>
            <a:ext cx="8740000" cy="240000"/>
          </a:xfrm>
          <a:prstGeom prst="rect">
            <a:avLst/>
          </a:prstGeom>
        </p:spPr>
        <p:txBody>
          <a:bodyPr wrap="none" anchor="ctr"/>
          <a:lstStyle/>
          <a:p>
            <a:pPr algn="ctr"/>
            <a:r>
              <a:rPr sz="1200" b="1">
                <a:solidFill>
                  <a:srgbClr val="39C5CF"/>
                </a:solidFill>
                <a:latin typeface="Aptos"/>
              </a:rPr>
              <a:t>evaluate → iterate</a:t>
            </a:r>
          </a:p>
        </p:txBody>
      </p:sp>
      <p:sp>
        <p:nvSpPr>
          <p:cNvPr id="18" name="Shape"/>
          <p:cNvSpPr/>
          <p:nvPr/>
        </p:nvSpPr>
        <p:spPr>
          <a:xfrm>
            <a:off x="502920" y="3400000"/>
            <a:ext cx="2616540" cy="1450000"/>
          </a:xfrm>
          <a:prstGeom prst="roundRect">
            <a:avLst/>
          </a:prstGeom>
          <a:solidFill>
            <a:srgbClr val="161B22"/>
          </a:solidFill>
          <a:ln w="12700">
            <a:solidFill>
              <a:srgbClr val="A371F7"/>
            </a:solidFill>
          </a:ln>
        </p:spPr>
        <p:txBody>
          <a:bodyPr/>
          <a:lstStyle/>
          <a:p>
            <a:endParaRPr/>
          </a:p>
        </p:txBody>
      </p:sp>
      <p:sp>
        <p:nvSpPr>
          <p:cNvPr id="19" name="TextBox"/>
          <p:cNvSpPr txBox="1"/>
          <p:nvPr/>
        </p:nvSpPr>
        <p:spPr>
          <a:xfrm>
            <a:off x="682920" y="3520000"/>
            <a:ext cx="2256540" cy="380000"/>
          </a:xfrm>
          <a:prstGeom prst="rect">
            <a:avLst/>
          </a:prstGeom>
        </p:spPr>
        <p:txBody>
          <a:bodyPr wrap="none"/>
          <a:lstStyle/>
          <a:p>
            <a:r>
              <a:rPr sz="1800" b="1">
                <a:solidFill>
                  <a:srgbClr val="A371F7"/>
                </a:solidFill>
                <a:latin typeface="Aptos Display"/>
              </a:rPr>
              <a:t>Model</a:t>
            </a:r>
          </a:p>
        </p:txBody>
      </p:sp>
      <p:sp>
        <p:nvSpPr>
          <p:cNvPr id="20" name="TextBox"/>
          <p:cNvSpPr txBox="1"/>
          <p:nvPr/>
        </p:nvSpPr>
        <p:spPr>
          <a:xfrm>
            <a:off x="682920" y="3940000"/>
            <a:ext cx="2256540" cy="820000"/>
          </a:xfrm>
          <a:prstGeom prst="rect">
            <a:avLst/>
          </a:prstGeom>
        </p:spPr>
        <p:txBody>
          <a:bodyPr/>
          <a:lstStyle/>
          <a:p>
            <a:r>
              <a:rPr sz="1400">
                <a:solidFill>
                  <a:srgbClr val="F0F6FC"/>
                </a:solidFill>
                <a:latin typeface="Aptos"/>
              </a:rPr>
              <a:t>Reasons about the next response or action</a:t>
            </a:r>
          </a:p>
        </p:txBody>
      </p:sp>
      <p:sp>
        <p:nvSpPr>
          <p:cNvPr id="21" name="Shape"/>
          <p:cNvSpPr/>
          <p:nvPr/>
        </p:nvSpPr>
        <p:spPr>
          <a:xfrm>
            <a:off x="3359460" y="3400000"/>
            <a:ext cx="2616540" cy="1450000"/>
          </a:xfrm>
          <a:prstGeom prst="roundRect">
            <a:avLst/>
          </a:prstGeom>
          <a:solidFill>
            <a:srgbClr val="161B22"/>
          </a:solidFill>
          <a:ln w="12700">
            <a:solidFill>
              <a:srgbClr val="2F81F7"/>
            </a:solidFill>
          </a:ln>
        </p:spPr>
        <p:txBody>
          <a:bodyPr/>
          <a:lstStyle/>
          <a:p>
            <a:endParaRPr/>
          </a:p>
        </p:txBody>
      </p:sp>
      <p:sp>
        <p:nvSpPr>
          <p:cNvPr id="22" name="TextBox"/>
          <p:cNvSpPr txBox="1"/>
          <p:nvPr/>
        </p:nvSpPr>
        <p:spPr>
          <a:xfrm>
            <a:off x="3539460" y="3520000"/>
            <a:ext cx="2256540" cy="380000"/>
          </a:xfrm>
          <a:prstGeom prst="rect">
            <a:avLst/>
          </a:prstGeom>
        </p:spPr>
        <p:txBody>
          <a:bodyPr wrap="none"/>
          <a:lstStyle/>
          <a:p>
            <a:r>
              <a:rPr sz="1800" b="1">
                <a:solidFill>
                  <a:srgbClr val="2F81F7"/>
                </a:solidFill>
                <a:latin typeface="Aptos Display"/>
              </a:rPr>
              <a:t>Harness</a:t>
            </a:r>
          </a:p>
        </p:txBody>
      </p:sp>
      <p:sp>
        <p:nvSpPr>
          <p:cNvPr id="23" name="TextBox"/>
          <p:cNvSpPr txBox="1"/>
          <p:nvPr/>
        </p:nvSpPr>
        <p:spPr>
          <a:xfrm>
            <a:off x="3539460" y="3940000"/>
            <a:ext cx="2256540" cy="820000"/>
          </a:xfrm>
          <a:prstGeom prst="rect">
            <a:avLst/>
          </a:prstGeom>
        </p:spPr>
        <p:txBody>
          <a:bodyPr/>
          <a:lstStyle/>
          <a:p>
            <a:r>
              <a:rPr sz="1400">
                <a:solidFill>
                  <a:srgbClr val="F0F6FC"/>
                </a:solidFill>
                <a:latin typeface="Aptos"/>
              </a:rPr>
              <a:t>Assembles context, calls tools, manages the loop</a:t>
            </a:r>
          </a:p>
        </p:txBody>
      </p:sp>
      <p:sp>
        <p:nvSpPr>
          <p:cNvPr id="24" name="Shape"/>
          <p:cNvSpPr/>
          <p:nvPr/>
        </p:nvSpPr>
        <p:spPr>
          <a:xfrm>
            <a:off x="6216000" y="3400000"/>
            <a:ext cx="2616540" cy="1450000"/>
          </a:xfrm>
          <a:prstGeom prst="roundRect">
            <a:avLst/>
          </a:prstGeom>
          <a:solidFill>
            <a:srgbClr val="161B22"/>
          </a:solidFill>
          <a:ln w="12700">
            <a:solidFill>
              <a:srgbClr val="D29922"/>
            </a:solidFill>
          </a:ln>
        </p:spPr>
        <p:txBody>
          <a:bodyPr/>
          <a:lstStyle/>
          <a:p>
            <a:endParaRPr/>
          </a:p>
        </p:txBody>
      </p:sp>
      <p:sp>
        <p:nvSpPr>
          <p:cNvPr id="25" name="TextBox"/>
          <p:cNvSpPr txBox="1"/>
          <p:nvPr/>
        </p:nvSpPr>
        <p:spPr>
          <a:xfrm>
            <a:off x="6396000" y="3520000"/>
            <a:ext cx="2256540" cy="380000"/>
          </a:xfrm>
          <a:prstGeom prst="rect">
            <a:avLst/>
          </a:prstGeom>
        </p:spPr>
        <p:txBody>
          <a:bodyPr wrap="none"/>
          <a:lstStyle/>
          <a:p>
            <a:r>
              <a:rPr sz="1800" b="1">
                <a:solidFill>
                  <a:srgbClr val="D29922"/>
                </a:solidFill>
                <a:latin typeface="Aptos Display"/>
              </a:rPr>
              <a:t>Tools</a:t>
            </a:r>
          </a:p>
        </p:txBody>
      </p:sp>
      <p:sp>
        <p:nvSpPr>
          <p:cNvPr id="26" name="TextBox"/>
          <p:cNvSpPr txBox="1"/>
          <p:nvPr/>
        </p:nvSpPr>
        <p:spPr>
          <a:xfrm>
            <a:off x="6396000" y="3940000"/>
            <a:ext cx="2256540" cy="820000"/>
          </a:xfrm>
          <a:prstGeom prst="rect">
            <a:avLst/>
          </a:prstGeom>
        </p:spPr>
        <p:txBody>
          <a:bodyPr/>
          <a:lstStyle/>
          <a:p>
            <a:r>
              <a:rPr sz="1400">
                <a:solidFill>
                  <a:srgbClr val="F0F6FC"/>
                </a:solidFill>
                <a:latin typeface="Aptos"/>
              </a:rPr>
              <a:t>Read, search, edit, run, query external systems</a:t>
            </a:r>
          </a:p>
        </p:txBody>
      </p:sp>
      <p:sp>
        <p:nvSpPr>
          <p:cNvPr id="27" name="Shape"/>
          <p:cNvSpPr/>
          <p:nvPr/>
        </p:nvSpPr>
        <p:spPr>
          <a:xfrm>
            <a:off x="9072540" y="3400000"/>
            <a:ext cx="2616540" cy="1450000"/>
          </a:xfrm>
          <a:prstGeom prst="roundRect">
            <a:avLst/>
          </a:prstGeom>
          <a:solidFill>
            <a:srgbClr val="161B22"/>
          </a:solidFill>
          <a:ln w="12700">
            <a:solidFill>
              <a:srgbClr val="3FB950"/>
            </a:solidFill>
          </a:ln>
        </p:spPr>
        <p:txBody>
          <a:bodyPr/>
          <a:lstStyle/>
          <a:p>
            <a:endParaRPr/>
          </a:p>
        </p:txBody>
      </p:sp>
      <p:sp>
        <p:nvSpPr>
          <p:cNvPr id="28" name="TextBox"/>
          <p:cNvSpPr txBox="1"/>
          <p:nvPr/>
        </p:nvSpPr>
        <p:spPr>
          <a:xfrm>
            <a:off x="9252540" y="3520000"/>
            <a:ext cx="2256540" cy="380000"/>
          </a:xfrm>
          <a:prstGeom prst="rect">
            <a:avLst/>
          </a:prstGeom>
        </p:spPr>
        <p:txBody>
          <a:bodyPr wrap="none"/>
          <a:lstStyle/>
          <a:p>
            <a:r>
              <a:rPr sz="1800" b="1">
                <a:solidFill>
                  <a:srgbClr val="3FB950"/>
                </a:solidFill>
                <a:latin typeface="Aptos Display"/>
              </a:rPr>
              <a:t>Controls</a:t>
            </a:r>
          </a:p>
        </p:txBody>
      </p:sp>
      <p:sp>
        <p:nvSpPr>
          <p:cNvPr id="29" name="TextBox"/>
          <p:cNvSpPr txBox="1"/>
          <p:nvPr/>
        </p:nvSpPr>
        <p:spPr>
          <a:xfrm>
            <a:off x="9252540" y="3940000"/>
            <a:ext cx="2256540" cy="820000"/>
          </a:xfrm>
          <a:prstGeom prst="rect">
            <a:avLst/>
          </a:prstGeom>
        </p:spPr>
        <p:txBody>
          <a:bodyPr/>
          <a:lstStyle/>
          <a:p>
            <a:r>
              <a:rPr sz="1400">
                <a:solidFill>
                  <a:srgbClr val="F0F6FC"/>
                </a:solidFill>
                <a:latin typeface="Aptos"/>
              </a:rPr>
              <a:t>Approvals, sandboxing, hooks, checks, review</a:t>
            </a:r>
          </a:p>
        </p:txBody>
      </p:sp>
      <p:sp>
        <p:nvSpPr>
          <p:cNvPr id="30" name="Shape"/>
          <p:cNvSpPr/>
          <p:nvPr/>
        </p:nvSpPr>
        <p:spPr>
          <a:xfrm>
            <a:off x="2896000" y="5080000"/>
            <a:ext cx="6400000" cy="560000"/>
          </a:xfrm>
          <a:prstGeom prst="roundRect">
            <a:avLst/>
          </a:prstGeom>
          <a:solidFill>
            <a:srgbClr val="21262D"/>
          </a:solidFill>
          <a:ln w="19050">
            <a:solidFill>
              <a:srgbClr val="D29922"/>
            </a:solidFill>
          </a:ln>
        </p:spPr>
        <p:txBody>
          <a:bodyPr wrap="none" anchor="ctr"/>
          <a:lstStyle/>
          <a:p>
            <a:pPr algn="ctr"/>
            <a:r>
              <a:rPr sz="2000" b="1">
                <a:solidFill>
                  <a:srgbClr val="F0F6FC"/>
                </a:solidFill>
                <a:latin typeface="Aptos Display"/>
              </a:rPr>
              <a:t>Local harness ≠ local model</a:t>
            </a:r>
          </a:p>
        </p:txBody>
      </p:sp>
      <p:sp>
        <p:nvSpPr>
          <p:cNvPr id="31" name="TextBox"/>
          <p:cNvSpPr txBox="1"/>
          <p:nvPr/>
        </p:nvSpPr>
        <p:spPr>
          <a:xfrm>
            <a:off x="502920" y="5720000"/>
            <a:ext cx="11186160" cy="300000"/>
          </a:xfrm>
          <a:prstGeom prst="rect">
            <a:avLst/>
          </a:prstGeom>
        </p:spPr>
        <p:txBody>
          <a:bodyPr wrap="none" anchor="ctr"/>
          <a:lstStyle/>
          <a:p>
            <a:pPr algn="ctr"/>
            <a:r>
              <a:rPr sz="1400">
                <a:solidFill>
                  <a:srgbClr val="8B949E"/>
                </a:solidFill>
                <a:latin typeface="Aptos"/>
              </a:rPr>
              <a:t>Where the harness runs is separate from where the model runs — that's why IDE, CLI, app, and cloud agent feel different.</a:t>
            </a:r>
          </a:p>
        </p:txBody>
      </p:sp>
      <p:sp>
        <p:nvSpPr>
          <p:cNvPr id="32" name="TextBox"/>
          <p:cNvSpPr txBox="1"/>
          <p:nvPr/>
        </p:nvSpPr>
        <p:spPr>
          <a:xfrm>
            <a:off x="502920" y="6120000"/>
            <a:ext cx="8600000" cy="260000"/>
          </a:xfrm>
          <a:prstGeom prst="rect">
            <a:avLst/>
          </a:prstGeom>
        </p:spPr>
        <p:txBody>
          <a:bodyPr wrap="none"/>
          <a:lstStyle/>
          <a:p>
            <a:r>
              <a:rPr sz="1050">
                <a:solidFill>
                  <a:srgbClr val="8B949E"/>
                </a:solidFill>
                <a:latin typeface="Aptos"/>
              </a:rPr>
              <a:t>Source: VS Code — local agents &amp; agent sessions · code.visualstudio.com</a:t>
            </a:r>
          </a:p>
        </p:txBody>
      </p:sp>
      <p:sp>
        <p:nvSpPr>
          <p:cNvPr id="33" name="TextBox"/>
          <p:cNvSpPr txBox="1"/>
          <p:nvPr/>
        </p:nvSpPr>
        <p:spPr>
          <a:xfrm>
            <a:off x="10600000" y="6120000"/>
            <a:ext cx="1089080" cy="260000"/>
          </a:xfrm>
          <a:prstGeom prst="rect">
            <a:avLst/>
          </a:prstGeom>
        </p:spPr>
        <p:txBody>
          <a:bodyPr wrap="none"/>
          <a:lstStyle/>
          <a:p>
            <a:pPr algn="r"/>
            <a:r>
              <a:rPr sz="1050" dirty="0">
                <a:solidFill>
                  <a:srgbClr val="8B949E"/>
                </a:solidFill>
                <a:latin typeface="Aptos"/>
              </a:rPr>
              <a:t>04 / 1</a:t>
            </a:r>
            <a:r>
              <a:rPr lang="en-GB" sz="1050" dirty="0">
                <a:solidFill>
                  <a:srgbClr val="8B949E"/>
                </a:solidFill>
                <a:latin typeface="Aptos"/>
              </a:rPr>
              <a:t>4</a:t>
            </a:r>
            <a:endParaRPr sz="1050" dirty="0">
              <a:solidFill>
                <a:srgbClr val="8B949E"/>
              </a:solidFill>
              <a:latin typeface="Aptos"/>
            </a:endParaRPr>
          </a:p>
        </p:txBody>
      </p:sp>
      <p:sp>
        <p:nvSpPr>
          <p:cNvPr id="34" name="Shape"/>
          <p:cNvSpPr/>
          <p:nvPr/>
        </p:nvSpPr>
        <p:spPr>
          <a:xfrm>
            <a:off x="502920" y="6730000"/>
            <a:ext cx="1788160" cy="62000"/>
          </a:xfrm>
          <a:prstGeom prst="rect">
            <a:avLst/>
          </a:prstGeom>
          <a:solidFill>
            <a:srgbClr val="30363D"/>
          </a:solidFill>
          <a:ln>
            <a:noFill/>
          </a:ln>
        </p:spPr>
        <p:txBody>
          <a:bodyPr/>
          <a:lstStyle/>
          <a:p>
            <a:endParaRPr/>
          </a:p>
        </p:txBody>
      </p:sp>
      <p:sp>
        <p:nvSpPr>
          <p:cNvPr id="35" name="Shape"/>
          <p:cNvSpPr/>
          <p:nvPr/>
        </p:nvSpPr>
        <p:spPr>
          <a:xfrm>
            <a:off x="2382520" y="6730000"/>
            <a:ext cx="1788160" cy="62000"/>
          </a:xfrm>
          <a:prstGeom prst="rect">
            <a:avLst/>
          </a:prstGeom>
          <a:solidFill>
            <a:srgbClr val="39C5CF"/>
          </a:solidFill>
          <a:ln>
            <a:noFill/>
          </a:ln>
        </p:spPr>
        <p:txBody>
          <a:bodyPr/>
          <a:lstStyle/>
          <a:p>
            <a:endParaRPr/>
          </a:p>
        </p:txBody>
      </p:sp>
      <p:sp>
        <p:nvSpPr>
          <p:cNvPr id="36" name="Shape"/>
          <p:cNvSpPr/>
          <p:nvPr/>
        </p:nvSpPr>
        <p:spPr>
          <a:xfrm>
            <a:off x="4262120" y="6730000"/>
            <a:ext cx="1788160" cy="62000"/>
          </a:xfrm>
          <a:prstGeom prst="rect">
            <a:avLst/>
          </a:prstGeom>
          <a:solidFill>
            <a:srgbClr val="30363D"/>
          </a:solidFill>
          <a:ln>
            <a:noFill/>
          </a:ln>
        </p:spPr>
        <p:txBody>
          <a:bodyPr/>
          <a:lstStyle/>
          <a:p>
            <a:endParaRPr/>
          </a:p>
        </p:txBody>
      </p:sp>
      <p:sp>
        <p:nvSpPr>
          <p:cNvPr id="37" name="Shape"/>
          <p:cNvSpPr/>
          <p:nvPr/>
        </p:nvSpPr>
        <p:spPr>
          <a:xfrm>
            <a:off x="6141720" y="6730000"/>
            <a:ext cx="1788160" cy="62000"/>
          </a:xfrm>
          <a:prstGeom prst="rect">
            <a:avLst/>
          </a:prstGeom>
          <a:solidFill>
            <a:srgbClr val="30363D"/>
          </a:solidFill>
          <a:ln>
            <a:noFill/>
          </a:ln>
        </p:spPr>
        <p:txBody>
          <a:bodyPr/>
          <a:lstStyle/>
          <a:p>
            <a:endParaRPr/>
          </a:p>
        </p:txBody>
      </p:sp>
      <p:sp>
        <p:nvSpPr>
          <p:cNvPr id="38" name="Shape"/>
          <p:cNvSpPr/>
          <p:nvPr/>
        </p:nvSpPr>
        <p:spPr>
          <a:xfrm>
            <a:off x="8021320" y="6730000"/>
            <a:ext cx="1788160" cy="62000"/>
          </a:xfrm>
          <a:prstGeom prst="rect">
            <a:avLst/>
          </a:prstGeom>
          <a:solidFill>
            <a:srgbClr val="30363D"/>
          </a:solidFill>
          <a:ln>
            <a:noFill/>
          </a:ln>
        </p:spPr>
        <p:txBody>
          <a:bodyPr/>
          <a:lstStyle/>
          <a:p>
            <a:endParaRPr/>
          </a:p>
        </p:txBody>
      </p:sp>
      <p:sp>
        <p:nvSpPr>
          <p:cNvPr id="39" name="Shape"/>
          <p:cNvSpPr/>
          <p:nvPr/>
        </p:nvSpPr>
        <p:spPr>
          <a:xfrm>
            <a:off x="9900920" y="6730000"/>
            <a:ext cx="1788160" cy="62000"/>
          </a:xfrm>
          <a:prstGeom prst="rect">
            <a:avLst/>
          </a:prstGeom>
          <a:solidFill>
            <a:srgbClr val="30363D"/>
          </a:solidFill>
          <a:ln>
            <a:noFill/>
          </a:ln>
        </p:spPr>
        <p:txBody>
          <a:bodyPr/>
          <a:lstStyle/>
          <a:p>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p:cNvSpPr/>
          <p:nvPr/>
        </p:nvSpPr>
        <p:spPr>
          <a:xfrm>
            <a:off x="0" y="0"/>
            <a:ext cx="12192000" cy="6858000"/>
          </a:xfrm>
          <a:prstGeom prst="rect">
            <a:avLst/>
          </a:prstGeom>
          <a:solidFill>
            <a:srgbClr val="0D1117"/>
          </a:solidFill>
          <a:ln>
            <a:noFill/>
          </a:ln>
        </p:spPr>
        <p:txBody>
          <a:bodyPr/>
          <a:lstStyle/>
          <a:p>
            <a:endParaRPr/>
          </a:p>
        </p:txBody>
      </p:sp>
      <p:sp>
        <p:nvSpPr>
          <p:cNvPr id="3" name="TextBox"/>
          <p:cNvSpPr txBox="1"/>
          <p:nvPr/>
        </p:nvSpPr>
        <p:spPr>
          <a:xfrm>
            <a:off x="502920" y="300000"/>
            <a:ext cx="6000000" cy="250000"/>
          </a:xfrm>
          <a:prstGeom prst="rect">
            <a:avLst/>
          </a:prstGeom>
        </p:spPr>
        <p:txBody>
          <a:bodyPr wrap="none"/>
          <a:lstStyle/>
          <a:p>
            <a:r>
              <a:rPr sz="1300" b="1">
                <a:solidFill>
                  <a:srgbClr val="39C5CF"/>
                </a:solidFill>
                <a:latin typeface="Aptos Display"/>
              </a:rPr>
              <a:t>GROUND</a:t>
            </a:r>
          </a:p>
        </p:txBody>
      </p:sp>
      <p:sp>
        <p:nvSpPr>
          <p:cNvPr id="4" name="TextBox"/>
          <p:cNvSpPr txBox="1"/>
          <p:nvPr/>
        </p:nvSpPr>
        <p:spPr>
          <a:xfrm>
            <a:off x="502920" y="560000"/>
            <a:ext cx="11186160" cy="700000"/>
          </a:xfrm>
          <a:prstGeom prst="rect">
            <a:avLst/>
          </a:prstGeom>
        </p:spPr>
        <p:txBody>
          <a:bodyPr wrap="none"/>
          <a:lstStyle/>
          <a:p>
            <a:r>
              <a:rPr sz="3200" b="1">
                <a:solidFill>
                  <a:srgbClr val="F0F6FC"/>
                </a:solidFill>
                <a:latin typeface="Aptos Display"/>
              </a:rPr>
              <a:t>Which model? Start with Auto</a:t>
            </a:r>
          </a:p>
        </p:txBody>
      </p:sp>
      <p:sp>
        <p:nvSpPr>
          <p:cNvPr id="5" name="Shape"/>
          <p:cNvSpPr/>
          <p:nvPr/>
        </p:nvSpPr>
        <p:spPr>
          <a:xfrm>
            <a:off x="1100000" y="1560000"/>
            <a:ext cx="5200000" cy="440000"/>
          </a:xfrm>
          <a:prstGeom prst="roundRect">
            <a:avLst/>
          </a:prstGeom>
          <a:solidFill>
            <a:srgbClr val="161B22"/>
          </a:solidFill>
          <a:ln w="12700">
            <a:solidFill>
              <a:srgbClr val="2F81F7"/>
            </a:solidFill>
            <a:prstDash val="dash"/>
          </a:ln>
        </p:spPr>
        <p:txBody>
          <a:bodyPr wrap="none" anchor="ctr"/>
          <a:lstStyle/>
          <a:p>
            <a:pPr algn="ctr"/>
            <a:r>
              <a:rPr sz="1400" b="1">
                <a:solidFill>
                  <a:srgbClr val="2F81F7"/>
                </a:solidFill>
                <a:latin typeface="Aptos"/>
              </a:rPr>
              <a:t>Auto — one setting, spans all four</a:t>
            </a:r>
          </a:p>
        </p:txBody>
      </p:sp>
      <p:sp>
        <p:nvSpPr>
          <p:cNvPr id="6" name="Shape"/>
          <p:cNvSpPr/>
          <p:nvPr/>
        </p:nvSpPr>
        <p:spPr>
          <a:xfrm>
            <a:off x="1100000" y="2100000"/>
            <a:ext cx="2500000" cy="1300000"/>
          </a:xfrm>
          <a:prstGeom prst="roundRect">
            <a:avLst/>
          </a:prstGeom>
          <a:solidFill>
            <a:srgbClr val="161B22"/>
          </a:solidFill>
          <a:ln w="12700">
            <a:solidFill>
              <a:srgbClr val="30363D"/>
            </a:solidFill>
          </a:ln>
        </p:spPr>
        <p:txBody>
          <a:bodyPr/>
          <a:lstStyle/>
          <a:p>
            <a:endParaRPr/>
          </a:p>
        </p:txBody>
      </p:sp>
      <p:sp>
        <p:nvSpPr>
          <p:cNvPr id="7" name="TextBox"/>
          <p:cNvSpPr txBox="1"/>
          <p:nvPr/>
        </p:nvSpPr>
        <p:spPr>
          <a:xfrm>
            <a:off x="1250000" y="2280000"/>
            <a:ext cx="2200000" cy="420000"/>
          </a:xfrm>
          <a:prstGeom prst="rect">
            <a:avLst/>
          </a:prstGeom>
        </p:spPr>
        <p:txBody>
          <a:bodyPr wrap="none"/>
          <a:lstStyle/>
          <a:p>
            <a:r>
              <a:rPr sz="1700" b="1">
                <a:solidFill>
                  <a:srgbClr val="39C5CF"/>
                </a:solidFill>
                <a:latin typeface="Aptos Display"/>
              </a:rPr>
              <a:t>Deep reasoning</a:t>
            </a:r>
          </a:p>
        </p:txBody>
      </p:sp>
      <p:sp>
        <p:nvSpPr>
          <p:cNvPr id="8" name="TextBox"/>
          <p:cNvSpPr txBox="1"/>
          <p:nvPr/>
        </p:nvSpPr>
        <p:spPr>
          <a:xfrm>
            <a:off x="1250000" y="2760000"/>
            <a:ext cx="2200000" cy="400000"/>
          </a:xfrm>
          <a:prstGeom prst="rect">
            <a:avLst/>
          </a:prstGeom>
        </p:spPr>
        <p:txBody>
          <a:bodyPr/>
          <a:lstStyle/>
          <a:p>
            <a:r>
              <a:rPr lang="en-GB" sz="1200" dirty="0">
                <a:solidFill>
                  <a:srgbClr val="8B949E"/>
                </a:solidFill>
                <a:latin typeface="Aptos"/>
              </a:rPr>
              <a:t>Architecture / ambiguous debugging / modernization</a:t>
            </a:r>
            <a:endParaRPr sz="1200" dirty="0">
              <a:solidFill>
                <a:srgbClr val="8B949E"/>
              </a:solidFill>
              <a:latin typeface="Aptos"/>
            </a:endParaRPr>
          </a:p>
        </p:txBody>
      </p:sp>
      <p:sp>
        <p:nvSpPr>
          <p:cNvPr id="9" name="Shape"/>
          <p:cNvSpPr/>
          <p:nvPr/>
        </p:nvSpPr>
        <p:spPr>
          <a:xfrm>
            <a:off x="3800000" y="2100000"/>
            <a:ext cx="2500000" cy="1300000"/>
          </a:xfrm>
          <a:prstGeom prst="roundRect">
            <a:avLst/>
          </a:prstGeom>
          <a:solidFill>
            <a:srgbClr val="161B22"/>
          </a:solidFill>
          <a:ln w="12700">
            <a:solidFill>
              <a:srgbClr val="30363D"/>
            </a:solidFill>
          </a:ln>
        </p:spPr>
        <p:txBody>
          <a:bodyPr/>
          <a:lstStyle/>
          <a:p>
            <a:endParaRPr/>
          </a:p>
        </p:txBody>
      </p:sp>
      <p:sp>
        <p:nvSpPr>
          <p:cNvPr id="10" name="TextBox"/>
          <p:cNvSpPr txBox="1"/>
          <p:nvPr/>
        </p:nvSpPr>
        <p:spPr>
          <a:xfrm>
            <a:off x="3950000" y="2280000"/>
            <a:ext cx="2200000" cy="420000"/>
          </a:xfrm>
          <a:prstGeom prst="rect">
            <a:avLst/>
          </a:prstGeom>
        </p:spPr>
        <p:txBody>
          <a:bodyPr wrap="none"/>
          <a:lstStyle/>
          <a:p>
            <a:r>
              <a:rPr sz="1700" b="1">
                <a:solidFill>
                  <a:srgbClr val="A371F7"/>
                </a:solidFill>
                <a:latin typeface="Aptos Display"/>
              </a:rPr>
              <a:t>Coding-focused</a:t>
            </a:r>
          </a:p>
        </p:txBody>
      </p:sp>
      <p:sp>
        <p:nvSpPr>
          <p:cNvPr id="11" name="TextBox"/>
          <p:cNvSpPr txBox="1"/>
          <p:nvPr/>
        </p:nvSpPr>
        <p:spPr>
          <a:xfrm>
            <a:off x="3950000" y="2760000"/>
            <a:ext cx="2200000" cy="400000"/>
          </a:xfrm>
          <a:prstGeom prst="rect">
            <a:avLst/>
          </a:prstGeom>
        </p:spPr>
        <p:txBody>
          <a:bodyPr/>
          <a:lstStyle/>
          <a:p>
            <a:r>
              <a:rPr lang="en-GB" sz="1200" dirty="0">
                <a:solidFill>
                  <a:srgbClr val="8B949E"/>
                </a:solidFill>
                <a:latin typeface="Aptos"/>
              </a:rPr>
              <a:t>Multi-file implementation / tool use / text extraction</a:t>
            </a:r>
            <a:endParaRPr sz="1200" dirty="0">
              <a:solidFill>
                <a:srgbClr val="8B949E"/>
              </a:solidFill>
              <a:latin typeface="Aptos"/>
            </a:endParaRPr>
          </a:p>
        </p:txBody>
      </p:sp>
      <p:sp>
        <p:nvSpPr>
          <p:cNvPr id="12" name="Shape"/>
          <p:cNvSpPr/>
          <p:nvPr/>
        </p:nvSpPr>
        <p:spPr>
          <a:xfrm>
            <a:off x="1100000" y="3580000"/>
            <a:ext cx="2500000" cy="1300000"/>
          </a:xfrm>
          <a:prstGeom prst="roundRect">
            <a:avLst/>
          </a:prstGeom>
          <a:solidFill>
            <a:srgbClr val="161B22"/>
          </a:solidFill>
          <a:ln w="12700">
            <a:solidFill>
              <a:srgbClr val="30363D"/>
            </a:solidFill>
          </a:ln>
        </p:spPr>
        <p:txBody>
          <a:bodyPr/>
          <a:lstStyle/>
          <a:p>
            <a:endParaRPr/>
          </a:p>
        </p:txBody>
      </p:sp>
      <p:sp>
        <p:nvSpPr>
          <p:cNvPr id="13" name="TextBox"/>
          <p:cNvSpPr txBox="1"/>
          <p:nvPr/>
        </p:nvSpPr>
        <p:spPr>
          <a:xfrm>
            <a:off x="1250000" y="3760000"/>
            <a:ext cx="2200000" cy="420000"/>
          </a:xfrm>
          <a:prstGeom prst="rect">
            <a:avLst/>
          </a:prstGeom>
        </p:spPr>
        <p:txBody>
          <a:bodyPr wrap="none"/>
          <a:lstStyle/>
          <a:p>
            <a:r>
              <a:rPr sz="1700" b="1">
                <a:solidFill>
                  <a:srgbClr val="2F81F7"/>
                </a:solidFill>
                <a:latin typeface="Aptos Display"/>
              </a:rPr>
              <a:t>Balanced</a:t>
            </a:r>
          </a:p>
        </p:txBody>
      </p:sp>
      <p:sp>
        <p:nvSpPr>
          <p:cNvPr id="14" name="TextBox"/>
          <p:cNvSpPr txBox="1"/>
          <p:nvPr/>
        </p:nvSpPr>
        <p:spPr>
          <a:xfrm>
            <a:off x="1250000" y="4240000"/>
            <a:ext cx="2200000" cy="400000"/>
          </a:xfrm>
          <a:prstGeom prst="rect">
            <a:avLst/>
          </a:prstGeom>
        </p:spPr>
        <p:txBody>
          <a:bodyPr/>
          <a:lstStyle/>
          <a:p>
            <a:r>
              <a:rPr lang="en-GB" sz="1200" dirty="0">
                <a:solidFill>
                  <a:srgbClr val="8B949E"/>
                </a:solidFill>
                <a:latin typeface="Aptos"/>
              </a:rPr>
              <a:t>Everyday explanation, coding, and fixes</a:t>
            </a:r>
            <a:endParaRPr sz="1200" dirty="0">
              <a:solidFill>
                <a:srgbClr val="8B949E"/>
              </a:solidFill>
              <a:latin typeface="Aptos"/>
            </a:endParaRPr>
          </a:p>
        </p:txBody>
      </p:sp>
      <p:sp>
        <p:nvSpPr>
          <p:cNvPr id="15" name="Shape"/>
          <p:cNvSpPr/>
          <p:nvPr/>
        </p:nvSpPr>
        <p:spPr>
          <a:xfrm>
            <a:off x="3800000" y="3580000"/>
            <a:ext cx="2500000" cy="1300000"/>
          </a:xfrm>
          <a:prstGeom prst="roundRect">
            <a:avLst/>
          </a:prstGeom>
          <a:solidFill>
            <a:srgbClr val="161B22"/>
          </a:solidFill>
          <a:ln w="12700">
            <a:solidFill>
              <a:srgbClr val="30363D"/>
            </a:solidFill>
          </a:ln>
        </p:spPr>
        <p:txBody>
          <a:bodyPr/>
          <a:lstStyle/>
          <a:p>
            <a:endParaRPr/>
          </a:p>
        </p:txBody>
      </p:sp>
      <p:sp>
        <p:nvSpPr>
          <p:cNvPr id="16" name="TextBox"/>
          <p:cNvSpPr txBox="1"/>
          <p:nvPr/>
        </p:nvSpPr>
        <p:spPr>
          <a:xfrm>
            <a:off x="3950000" y="3760000"/>
            <a:ext cx="2200000" cy="420000"/>
          </a:xfrm>
          <a:prstGeom prst="rect">
            <a:avLst/>
          </a:prstGeom>
        </p:spPr>
        <p:txBody>
          <a:bodyPr wrap="none"/>
          <a:lstStyle/>
          <a:p>
            <a:r>
              <a:rPr sz="1700" b="1">
                <a:solidFill>
                  <a:srgbClr val="3FB950"/>
                </a:solidFill>
                <a:latin typeface="Aptos Display"/>
              </a:rPr>
              <a:t>Lightweight</a:t>
            </a:r>
          </a:p>
        </p:txBody>
      </p:sp>
      <p:sp>
        <p:nvSpPr>
          <p:cNvPr id="17" name="TextBox"/>
          <p:cNvSpPr txBox="1"/>
          <p:nvPr/>
        </p:nvSpPr>
        <p:spPr>
          <a:xfrm>
            <a:off x="3950000" y="4240000"/>
            <a:ext cx="2200000" cy="400000"/>
          </a:xfrm>
          <a:prstGeom prst="rect">
            <a:avLst/>
          </a:prstGeom>
        </p:spPr>
        <p:txBody>
          <a:bodyPr/>
          <a:lstStyle/>
          <a:p>
            <a:r>
              <a:rPr lang="en-GB" sz="1200" dirty="0">
                <a:solidFill>
                  <a:srgbClr val="8B949E"/>
                </a:solidFill>
                <a:latin typeface="Aptos"/>
              </a:rPr>
              <a:t>Quick, bounded tasks / boilerplate /  repetitive edits</a:t>
            </a:r>
            <a:endParaRPr sz="1200" dirty="0">
              <a:solidFill>
                <a:srgbClr val="8B949E"/>
              </a:solidFill>
              <a:latin typeface="Aptos"/>
            </a:endParaRPr>
          </a:p>
        </p:txBody>
      </p:sp>
      <p:sp>
        <p:nvSpPr>
          <p:cNvPr id="19" name="TextBox"/>
          <p:cNvSpPr txBox="1"/>
          <p:nvPr/>
        </p:nvSpPr>
        <p:spPr>
          <a:xfrm>
            <a:off x="6700000" y="1620000"/>
            <a:ext cx="4989080" cy="320000"/>
          </a:xfrm>
          <a:prstGeom prst="rect">
            <a:avLst/>
          </a:prstGeom>
        </p:spPr>
        <p:txBody>
          <a:bodyPr wrap="none"/>
          <a:lstStyle/>
          <a:p>
            <a:r>
              <a:rPr sz="1500" b="1" dirty="0">
                <a:solidFill>
                  <a:srgbClr val="8B949E"/>
                </a:solidFill>
                <a:latin typeface="Aptos"/>
              </a:rPr>
              <a:t>Manual routing</a:t>
            </a:r>
            <a:r>
              <a:rPr lang="en-GB" sz="1500" b="1" dirty="0">
                <a:solidFill>
                  <a:srgbClr val="8B949E"/>
                </a:solidFill>
                <a:latin typeface="Aptos"/>
              </a:rPr>
              <a:t> — choose when:</a:t>
            </a:r>
            <a:endParaRPr sz="1500" b="1" dirty="0">
              <a:solidFill>
                <a:srgbClr val="8B949E"/>
              </a:solidFill>
              <a:latin typeface="Aptos"/>
            </a:endParaRPr>
          </a:p>
        </p:txBody>
      </p:sp>
      <p:sp>
        <p:nvSpPr>
          <p:cNvPr id="20" name="Shape"/>
          <p:cNvSpPr/>
          <p:nvPr/>
        </p:nvSpPr>
        <p:spPr>
          <a:xfrm>
            <a:off x="6700000" y="2100000"/>
            <a:ext cx="4989080" cy="560000"/>
          </a:xfrm>
          <a:prstGeom prst="roundRect">
            <a:avLst/>
          </a:prstGeom>
          <a:solidFill>
            <a:srgbClr val="161B22"/>
          </a:solidFill>
          <a:ln w="12700">
            <a:solidFill>
              <a:srgbClr val="30363D"/>
            </a:solidFill>
          </a:ln>
        </p:spPr>
        <p:txBody>
          <a:bodyPr/>
          <a:lstStyle/>
          <a:p>
            <a:endParaRPr/>
          </a:p>
        </p:txBody>
      </p:sp>
      <p:sp>
        <p:nvSpPr>
          <p:cNvPr id="21" name="TextBox"/>
          <p:cNvSpPr txBox="1"/>
          <p:nvPr/>
        </p:nvSpPr>
        <p:spPr>
          <a:xfrm>
            <a:off x="6900000" y="2210000"/>
            <a:ext cx="2750000" cy="340000"/>
          </a:xfrm>
          <a:prstGeom prst="rect">
            <a:avLst/>
          </a:prstGeom>
        </p:spPr>
        <p:txBody>
          <a:bodyPr wrap="none" anchor="ctr"/>
          <a:lstStyle/>
          <a:p>
            <a:r>
              <a:rPr lang="en-GB" sz="1600" dirty="0">
                <a:solidFill>
                  <a:srgbClr val="F0F6FC"/>
                </a:solidFill>
                <a:latin typeface="Aptos"/>
              </a:rPr>
              <a:t>You know a model is particularly strong for the task</a:t>
            </a:r>
            <a:endParaRPr sz="1600" dirty="0">
              <a:solidFill>
                <a:srgbClr val="F0F6FC"/>
              </a:solidFill>
              <a:latin typeface="Aptos"/>
            </a:endParaRPr>
          </a:p>
        </p:txBody>
      </p:sp>
      <p:sp>
        <p:nvSpPr>
          <p:cNvPr id="23" name="Shape"/>
          <p:cNvSpPr/>
          <p:nvPr/>
        </p:nvSpPr>
        <p:spPr>
          <a:xfrm>
            <a:off x="6700000" y="2820000"/>
            <a:ext cx="4989080" cy="560000"/>
          </a:xfrm>
          <a:prstGeom prst="roundRect">
            <a:avLst/>
          </a:prstGeom>
          <a:solidFill>
            <a:srgbClr val="161B22"/>
          </a:solidFill>
          <a:ln w="12700">
            <a:solidFill>
              <a:srgbClr val="30363D"/>
            </a:solidFill>
          </a:ln>
        </p:spPr>
        <p:txBody>
          <a:bodyPr/>
          <a:lstStyle/>
          <a:p>
            <a:endParaRPr/>
          </a:p>
        </p:txBody>
      </p:sp>
      <p:sp>
        <p:nvSpPr>
          <p:cNvPr id="24" name="TextBox"/>
          <p:cNvSpPr txBox="1"/>
          <p:nvPr/>
        </p:nvSpPr>
        <p:spPr>
          <a:xfrm>
            <a:off x="6900000" y="2930000"/>
            <a:ext cx="2750000" cy="340000"/>
          </a:xfrm>
          <a:prstGeom prst="rect">
            <a:avLst/>
          </a:prstGeom>
        </p:spPr>
        <p:txBody>
          <a:bodyPr wrap="none" anchor="ctr"/>
          <a:lstStyle/>
          <a:p>
            <a:r>
              <a:rPr lang="en-GB" sz="1600" dirty="0">
                <a:solidFill>
                  <a:srgbClr val="F0F6FC"/>
                </a:solidFill>
                <a:latin typeface="Aptos"/>
              </a:rPr>
              <a:t>You need the same model for repeatable evaluation</a:t>
            </a:r>
            <a:endParaRPr sz="1600" dirty="0">
              <a:solidFill>
                <a:srgbClr val="F0F6FC"/>
              </a:solidFill>
              <a:latin typeface="Aptos"/>
            </a:endParaRPr>
          </a:p>
        </p:txBody>
      </p:sp>
      <p:sp>
        <p:nvSpPr>
          <p:cNvPr id="26" name="Shape"/>
          <p:cNvSpPr/>
          <p:nvPr/>
        </p:nvSpPr>
        <p:spPr>
          <a:xfrm>
            <a:off x="6700000" y="3540000"/>
            <a:ext cx="4989080" cy="560000"/>
          </a:xfrm>
          <a:prstGeom prst="roundRect">
            <a:avLst/>
          </a:prstGeom>
          <a:solidFill>
            <a:srgbClr val="161B22"/>
          </a:solidFill>
          <a:ln w="12700">
            <a:solidFill>
              <a:srgbClr val="30363D"/>
            </a:solidFill>
          </a:ln>
        </p:spPr>
        <p:txBody>
          <a:bodyPr/>
          <a:lstStyle/>
          <a:p>
            <a:endParaRPr/>
          </a:p>
        </p:txBody>
      </p:sp>
      <p:sp>
        <p:nvSpPr>
          <p:cNvPr id="27" name="TextBox"/>
          <p:cNvSpPr txBox="1"/>
          <p:nvPr/>
        </p:nvSpPr>
        <p:spPr>
          <a:xfrm>
            <a:off x="6900000" y="3650000"/>
            <a:ext cx="2750000" cy="340000"/>
          </a:xfrm>
          <a:prstGeom prst="rect">
            <a:avLst/>
          </a:prstGeom>
        </p:spPr>
        <p:txBody>
          <a:bodyPr wrap="none" anchor="ctr"/>
          <a:lstStyle/>
          <a:p>
            <a:r>
              <a:rPr lang="en-GB" sz="1600" dirty="0">
                <a:solidFill>
                  <a:srgbClr val="F0F6FC"/>
                </a:solidFill>
                <a:latin typeface="Aptos"/>
              </a:rPr>
              <a:t>Policy or availability constrains the choice</a:t>
            </a:r>
            <a:endParaRPr sz="1600" dirty="0">
              <a:solidFill>
                <a:srgbClr val="F0F6FC"/>
              </a:solidFill>
              <a:latin typeface="Aptos"/>
            </a:endParaRPr>
          </a:p>
        </p:txBody>
      </p:sp>
      <p:sp>
        <p:nvSpPr>
          <p:cNvPr id="29" name="Shape"/>
          <p:cNvSpPr/>
          <p:nvPr/>
        </p:nvSpPr>
        <p:spPr>
          <a:xfrm>
            <a:off x="6700000" y="4260000"/>
            <a:ext cx="4989080" cy="560000"/>
          </a:xfrm>
          <a:prstGeom prst="roundRect">
            <a:avLst/>
          </a:prstGeom>
          <a:solidFill>
            <a:srgbClr val="161B22"/>
          </a:solidFill>
          <a:ln w="12700">
            <a:solidFill>
              <a:srgbClr val="30363D"/>
            </a:solidFill>
          </a:ln>
        </p:spPr>
        <p:txBody>
          <a:bodyPr/>
          <a:lstStyle/>
          <a:p>
            <a:endParaRPr/>
          </a:p>
        </p:txBody>
      </p:sp>
      <p:sp>
        <p:nvSpPr>
          <p:cNvPr id="30" name="TextBox"/>
          <p:cNvSpPr txBox="1"/>
          <p:nvPr/>
        </p:nvSpPr>
        <p:spPr>
          <a:xfrm>
            <a:off x="6900000" y="4370000"/>
            <a:ext cx="2750000" cy="340000"/>
          </a:xfrm>
          <a:prstGeom prst="rect">
            <a:avLst/>
          </a:prstGeom>
        </p:spPr>
        <p:txBody>
          <a:bodyPr wrap="none" anchor="ctr"/>
          <a:lstStyle/>
          <a:p>
            <a:r>
              <a:rPr lang="en-GB" sz="1600" dirty="0">
                <a:solidFill>
                  <a:srgbClr val="F0F6FC"/>
                </a:solidFill>
                <a:latin typeface="Aptos"/>
              </a:rPr>
              <a:t>Speed, context capacity, or tool support matters</a:t>
            </a:r>
            <a:endParaRPr sz="1600" dirty="0">
              <a:solidFill>
                <a:srgbClr val="F0F6FC"/>
              </a:solidFill>
              <a:latin typeface="Aptos"/>
            </a:endParaRPr>
          </a:p>
        </p:txBody>
      </p:sp>
      <p:sp>
        <p:nvSpPr>
          <p:cNvPr id="32" name="TextBox"/>
          <p:cNvSpPr txBox="1"/>
          <p:nvPr/>
        </p:nvSpPr>
        <p:spPr>
          <a:xfrm>
            <a:off x="502920" y="5180000"/>
            <a:ext cx="11186160" cy="400000"/>
          </a:xfrm>
          <a:prstGeom prst="rect">
            <a:avLst/>
          </a:prstGeom>
        </p:spPr>
        <p:txBody>
          <a:bodyPr wrap="none" anchor="ctr"/>
          <a:lstStyle/>
          <a:p>
            <a:pPr algn="ctr"/>
            <a:r>
              <a:rPr sz="2200" b="1" dirty="0">
                <a:solidFill>
                  <a:srgbClr val="F0F6FC"/>
                </a:solidFill>
                <a:latin typeface="Aptos Display"/>
              </a:rPr>
              <a:t>Choose manually only for a reason.</a:t>
            </a:r>
          </a:p>
        </p:txBody>
      </p:sp>
      <p:sp>
        <p:nvSpPr>
          <p:cNvPr id="33" name="TextBox"/>
          <p:cNvSpPr txBox="1"/>
          <p:nvPr/>
        </p:nvSpPr>
        <p:spPr>
          <a:xfrm>
            <a:off x="502920" y="5591332"/>
            <a:ext cx="11186160" cy="300000"/>
          </a:xfrm>
          <a:prstGeom prst="rect">
            <a:avLst/>
          </a:prstGeom>
        </p:spPr>
        <p:txBody>
          <a:bodyPr wrap="none" anchor="ctr"/>
          <a:lstStyle/>
          <a:p>
            <a:pPr algn="ctr"/>
            <a:r>
              <a:rPr sz="1400" dirty="0">
                <a:solidFill>
                  <a:srgbClr val="8B949E"/>
                </a:solidFill>
                <a:latin typeface="Aptos"/>
              </a:rPr>
              <a:t>Compliance  ·  a known hard task  ·  predictable latency  ·  comparison</a:t>
            </a:r>
          </a:p>
        </p:txBody>
      </p:sp>
      <p:sp>
        <p:nvSpPr>
          <p:cNvPr id="34" name="TextBox"/>
          <p:cNvSpPr txBox="1"/>
          <p:nvPr/>
        </p:nvSpPr>
        <p:spPr>
          <a:xfrm>
            <a:off x="502920" y="6120000"/>
            <a:ext cx="9000000" cy="260000"/>
          </a:xfrm>
          <a:prstGeom prst="rect">
            <a:avLst/>
          </a:prstGeom>
        </p:spPr>
        <p:txBody>
          <a:bodyPr wrap="none"/>
          <a:lstStyle/>
          <a:p>
            <a:r>
              <a:rPr sz="1050">
                <a:solidFill>
                  <a:srgbClr val="8B949E"/>
                </a:solidFill>
                <a:latin typeface="Aptos"/>
              </a:rPr>
              <a:t>Source: GitHub — model comparison &amp; Auto model selection · docs.github.com  ·  verify current behaviour</a:t>
            </a:r>
          </a:p>
        </p:txBody>
      </p:sp>
      <p:sp>
        <p:nvSpPr>
          <p:cNvPr id="35" name="TextBox"/>
          <p:cNvSpPr txBox="1"/>
          <p:nvPr/>
        </p:nvSpPr>
        <p:spPr>
          <a:xfrm>
            <a:off x="10600000" y="6120000"/>
            <a:ext cx="1089080" cy="260000"/>
          </a:xfrm>
          <a:prstGeom prst="rect">
            <a:avLst/>
          </a:prstGeom>
        </p:spPr>
        <p:txBody>
          <a:bodyPr wrap="none"/>
          <a:lstStyle/>
          <a:p>
            <a:pPr algn="r"/>
            <a:r>
              <a:rPr sz="1050" dirty="0">
                <a:solidFill>
                  <a:srgbClr val="8B949E"/>
                </a:solidFill>
                <a:latin typeface="Aptos"/>
              </a:rPr>
              <a:t>05 / 1</a:t>
            </a:r>
            <a:r>
              <a:rPr lang="en-GB" sz="1050" dirty="0">
                <a:solidFill>
                  <a:srgbClr val="8B949E"/>
                </a:solidFill>
                <a:latin typeface="Aptos"/>
              </a:rPr>
              <a:t>4</a:t>
            </a:r>
            <a:endParaRPr sz="1050" dirty="0">
              <a:solidFill>
                <a:srgbClr val="8B949E"/>
              </a:solidFill>
              <a:latin typeface="Aptos"/>
            </a:endParaRPr>
          </a:p>
        </p:txBody>
      </p:sp>
      <p:sp>
        <p:nvSpPr>
          <p:cNvPr id="36" name="Shape"/>
          <p:cNvSpPr/>
          <p:nvPr/>
        </p:nvSpPr>
        <p:spPr>
          <a:xfrm>
            <a:off x="502920" y="6730000"/>
            <a:ext cx="1788160" cy="62000"/>
          </a:xfrm>
          <a:prstGeom prst="rect">
            <a:avLst/>
          </a:prstGeom>
          <a:solidFill>
            <a:srgbClr val="30363D"/>
          </a:solidFill>
          <a:ln>
            <a:noFill/>
          </a:ln>
        </p:spPr>
        <p:txBody>
          <a:bodyPr/>
          <a:lstStyle/>
          <a:p>
            <a:endParaRPr/>
          </a:p>
        </p:txBody>
      </p:sp>
      <p:sp>
        <p:nvSpPr>
          <p:cNvPr id="37" name="Shape"/>
          <p:cNvSpPr/>
          <p:nvPr/>
        </p:nvSpPr>
        <p:spPr>
          <a:xfrm>
            <a:off x="2382520" y="6730000"/>
            <a:ext cx="1788160" cy="62000"/>
          </a:xfrm>
          <a:prstGeom prst="rect">
            <a:avLst/>
          </a:prstGeom>
          <a:solidFill>
            <a:srgbClr val="39C5CF"/>
          </a:solidFill>
          <a:ln>
            <a:noFill/>
          </a:ln>
        </p:spPr>
        <p:txBody>
          <a:bodyPr/>
          <a:lstStyle/>
          <a:p>
            <a:endParaRPr/>
          </a:p>
        </p:txBody>
      </p:sp>
      <p:sp>
        <p:nvSpPr>
          <p:cNvPr id="38" name="Shape"/>
          <p:cNvSpPr/>
          <p:nvPr/>
        </p:nvSpPr>
        <p:spPr>
          <a:xfrm>
            <a:off x="4262120" y="6730000"/>
            <a:ext cx="1788160" cy="62000"/>
          </a:xfrm>
          <a:prstGeom prst="rect">
            <a:avLst/>
          </a:prstGeom>
          <a:solidFill>
            <a:srgbClr val="30363D"/>
          </a:solidFill>
          <a:ln>
            <a:noFill/>
          </a:ln>
        </p:spPr>
        <p:txBody>
          <a:bodyPr/>
          <a:lstStyle/>
          <a:p>
            <a:endParaRPr/>
          </a:p>
        </p:txBody>
      </p:sp>
      <p:sp>
        <p:nvSpPr>
          <p:cNvPr id="39" name="Shape"/>
          <p:cNvSpPr/>
          <p:nvPr/>
        </p:nvSpPr>
        <p:spPr>
          <a:xfrm>
            <a:off x="6141720" y="6730000"/>
            <a:ext cx="1788160" cy="62000"/>
          </a:xfrm>
          <a:prstGeom prst="rect">
            <a:avLst/>
          </a:prstGeom>
          <a:solidFill>
            <a:srgbClr val="30363D"/>
          </a:solidFill>
          <a:ln>
            <a:noFill/>
          </a:ln>
        </p:spPr>
        <p:txBody>
          <a:bodyPr/>
          <a:lstStyle/>
          <a:p>
            <a:endParaRPr/>
          </a:p>
        </p:txBody>
      </p:sp>
      <p:sp>
        <p:nvSpPr>
          <p:cNvPr id="40" name="Shape"/>
          <p:cNvSpPr/>
          <p:nvPr/>
        </p:nvSpPr>
        <p:spPr>
          <a:xfrm>
            <a:off x="8021320" y="6730000"/>
            <a:ext cx="1788160" cy="62000"/>
          </a:xfrm>
          <a:prstGeom prst="rect">
            <a:avLst/>
          </a:prstGeom>
          <a:solidFill>
            <a:srgbClr val="30363D"/>
          </a:solidFill>
          <a:ln>
            <a:noFill/>
          </a:ln>
        </p:spPr>
        <p:txBody>
          <a:bodyPr/>
          <a:lstStyle/>
          <a:p>
            <a:endParaRPr/>
          </a:p>
        </p:txBody>
      </p:sp>
      <p:sp>
        <p:nvSpPr>
          <p:cNvPr id="41" name="Shape"/>
          <p:cNvSpPr/>
          <p:nvPr/>
        </p:nvSpPr>
        <p:spPr>
          <a:xfrm>
            <a:off x="9900920" y="6730000"/>
            <a:ext cx="1788160" cy="62000"/>
          </a:xfrm>
          <a:prstGeom prst="rect">
            <a:avLst/>
          </a:prstGeom>
          <a:solidFill>
            <a:srgbClr val="30363D"/>
          </a:solidFill>
          <a:ln>
            <a:noFill/>
          </a:ln>
        </p:spPr>
        <p:txBody>
          <a:bodyPr/>
          <a:lstStyle/>
          <a:p>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p:cNvSpPr/>
          <p:nvPr/>
        </p:nvSpPr>
        <p:spPr>
          <a:xfrm>
            <a:off x="0" y="0"/>
            <a:ext cx="12192000" cy="6858000"/>
          </a:xfrm>
          <a:prstGeom prst="rect">
            <a:avLst/>
          </a:prstGeom>
          <a:solidFill>
            <a:srgbClr val="0D1117"/>
          </a:solidFill>
          <a:ln>
            <a:noFill/>
          </a:ln>
        </p:spPr>
        <p:txBody>
          <a:bodyPr/>
          <a:lstStyle/>
          <a:p>
            <a:endParaRPr/>
          </a:p>
        </p:txBody>
      </p:sp>
      <p:sp>
        <p:nvSpPr>
          <p:cNvPr id="3" name="TextBox"/>
          <p:cNvSpPr txBox="1"/>
          <p:nvPr/>
        </p:nvSpPr>
        <p:spPr>
          <a:xfrm>
            <a:off x="502920" y="300000"/>
            <a:ext cx="6000000" cy="250000"/>
          </a:xfrm>
          <a:prstGeom prst="rect">
            <a:avLst/>
          </a:prstGeom>
        </p:spPr>
        <p:txBody>
          <a:bodyPr wrap="none"/>
          <a:lstStyle/>
          <a:p>
            <a:r>
              <a:rPr sz="1300" b="1">
                <a:solidFill>
                  <a:srgbClr val="A371F7"/>
                </a:solidFill>
                <a:latin typeface="Aptos Display"/>
              </a:rPr>
              <a:t>DELEGATE</a:t>
            </a:r>
          </a:p>
        </p:txBody>
      </p:sp>
      <p:sp>
        <p:nvSpPr>
          <p:cNvPr id="4" name="TextBox"/>
          <p:cNvSpPr txBox="1"/>
          <p:nvPr/>
        </p:nvSpPr>
        <p:spPr>
          <a:xfrm>
            <a:off x="502920" y="560000"/>
            <a:ext cx="11186160" cy="700000"/>
          </a:xfrm>
          <a:prstGeom prst="rect">
            <a:avLst/>
          </a:prstGeom>
        </p:spPr>
        <p:txBody>
          <a:bodyPr wrap="none"/>
          <a:lstStyle/>
          <a:p>
            <a:r>
              <a:rPr sz="3100" b="1">
                <a:solidFill>
                  <a:srgbClr val="F0F6FC"/>
                </a:solidFill>
                <a:latin typeface="Aptos Display"/>
              </a:rPr>
              <a:t>Choose the surface by where work should happen</a:t>
            </a:r>
          </a:p>
        </p:txBody>
      </p:sp>
      <p:sp>
        <p:nvSpPr>
          <p:cNvPr id="5" name="Shape"/>
          <p:cNvSpPr/>
          <p:nvPr/>
        </p:nvSpPr>
        <p:spPr>
          <a:xfrm>
            <a:off x="502920" y="1560000"/>
            <a:ext cx="11186160" cy="380000"/>
          </a:xfrm>
          <a:prstGeom prst="roundRect">
            <a:avLst/>
          </a:prstGeom>
          <a:solidFill>
            <a:srgbClr val="21262D"/>
          </a:solidFill>
          <a:ln w="9525">
            <a:solidFill>
              <a:srgbClr val="A371F7"/>
            </a:solidFill>
          </a:ln>
        </p:spPr>
        <p:txBody>
          <a:bodyPr wrap="none" anchor="ctr"/>
          <a:lstStyle/>
          <a:p>
            <a:pPr algn="ctr"/>
            <a:r>
              <a:rPr sz="1500" b="1">
                <a:solidFill>
                  <a:srgbClr val="A371F7"/>
                </a:solidFill>
                <a:latin typeface="Aptos"/>
              </a:rPr>
              <a:t>Running example:  “Add priority filtering”  —  same task, different harness</a:t>
            </a:r>
          </a:p>
        </p:txBody>
      </p:sp>
      <p:sp>
        <p:nvSpPr>
          <p:cNvPr id="6" name="Shape"/>
          <p:cNvSpPr/>
          <p:nvPr/>
        </p:nvSpPr>
        <p:spPr>
          <a:xfrm>
            <a:off x="502920" y="2050000"/>
            <a:ext cx="11186160" cy="680000"/>
          </a:xfrm>
          <a:prstGeom prst="roundRect">
            <a:avLst/>
          </a:prstGeom>
          <a:solidFill>
            <a:srgbClr val="161B22"/>
          </a:solidFill>
          <a:ln w="12700">
            <a:solidFill>
              <a:srgbClr val="30363D"/>
            </a:solidFill>
          </a:ln>
        </p:spPr>
        <p:txBody>
          <a:bodyPr/>
          <a:lstStyle/>
          <a:p>
            <a:endParaRPr/>
          </a:p>
        </p:txBody>
      </p:sp>
      <p:sp>
        <p:nvSpPr>
          <p:cNvPr id="7" name="TextBox"/>
          <p:cNvSpPr txBox="1"/>
          <p:nvPr/>
        </p:nvSpPr>
        <p:spPr>
          <a:xfrm>
            <a:off x="702920" y="2230000"/>
            <a:ext cx="2500000" cy="340000"/>
          </a:xfrm>
          <a:prstGeom prst="rect">
            <a:avLst/>
          </a:prstGeom>
        </p:spPr>
        <p:txBody>
          <a:bodyPr wrap="none"/>
          <a:lstStyle/>
          <a:p>
            <a:r>
              <a:rPr sz="1600" b="1">
                <a:solidFill>
                  <a:srgbClr val="2F81F7"/>
                </a:solidFill>
                <a:latin typeface="Aptos"/>
              </a:rPr>
              <a:t>At the cursor</a:t>
            </a:r>
          </a:p>
        </p:txBody>
      </p:sp>
      <p:sp>
        <p:nvSpPr>
          <p:cNvPr id="8" name="TextBox"/>
          <p:cNvSpPr txBox="1"/>
          <p:nvPr/>
        </p:nvSpPr>
        <p:spPr>
          <a:xfrm>
            <a:off x="3400000" y="2230000"/>
            <a:ext cx="3450000" cy="340000"/>
          </a:xfrm>
          <a:prstGeom prst="rect">
            <a:avLst/>
          </a:prstGeom>
        </p:spPr>
        <p:txBody>
          <a:bodyPr wrap="none"/>
          <a:lstStyle/>
          <a:p>
            <a:r>
              <a:rPr sz="1600" b="1">
                <a:solidFill>
                  <a:srgbClr val="F0F6FC"/>
                </a:solidFill>
                <a:latin typeface="Aptos"/>
              </a:rPr>
              <a:t>Inline suggestions</a:t>
            </a:r>
          </a:p>
        </p:txBody>
      </p:sp>
      <p:sp>
        <p:nvSpPr>
          <p:cNvPr id="9" name="TextBox"/>
          <p:cNvSpPr txBox="1"/>
          <p:nvPr/>
        </p:nvSpPr>
        <p:spPr>
          <a:xfrm>
            <a:off x="7050000" y="2240000"/>
            <a:ext cx="4450000" cy="340000"/>
          </a:xfrm>
          <a:prstGeom prst="rect">
            <a:avLst/>
          </a:prstGeom>
        </p:spPr>
        <p:txBody>
          <a:bodyPr wrap="none"/>
          <a:lstStyle/>
          <a:p>
            <a:r>
              <a:rPr sz="1500">
                <a:solidFill>
                  <a:srgbClr val="8B949E"/>
                </a:solidFill>
                <a:latin typeface="Aptos"/>
              </a:rPr>
              <a:t>accept a small local completion</a:t>
            </a:r>
          </a:p>
        </p:txBody>
      </p:sp>
      <p:sp>
        <p:nvSpPr>
          <p:cNvPr id="10" name="Shape"/>
          <p:cNvSpPr/>
          <p:nvPr/>
        </p:nvSpPr>
        <p:spPr>
          <a:xfrm>
            <a:off x="502920" y="2880000"/>
            <a:ext cx="11186160" cy="680000"/>
          </a:xfrm>
          <a:prstGeom prst="roundRect">
            <a:avLst/>
          </a:prstGeom>
          <a:solidFill>
            <a:srgbClr val="161B22"/>
          </a:solidFill>
          <a:ln w="12700">
            <a:solidFill>
              <a:srgbClr val="30363D"/>
            </a:solidFill>
          </a:ln>
        </p:spPr>
        <p:txBody>
          <a:bodyPr/>
          <a:lstStyle/>
          <a:p>
            <a:endParaRPr/>
          </a:p>
        </p:txBody>
      </p:sp>
      <p:sp>
        <p:nvSpPr>
          <p:cNvPr id="11" name="TextBox"/>
          <p:cNvSpPr txBox="1"/>
          <p:nvPr/>
        </p:nvSpPr>
        <p:spPr>
          <a:xfrm>
            <a:off x="702920" y="3060000"/>
            <a:ext cx="2500000" cy="340000"/>
          </a:xfrm>
          <a:prstGeom prst="rect">
            <a:avLst/>
          </a:prstGeom>
        </p:spPr>
        <p:txBody>
          <a:bodyPr wrap="none"/>
          <a:lstStyle/>
          <a:p>
            <a:r>
              <a:rPr sz="1600" b="1">
                <a:solidFill>
                  <a:srgbClr val="A371F7"/>
                </a:solidFill>
                <a:latin typeface="Aptos"/>
              </a:rPr>
              <a:t>In the codebase</a:t>
            </a:r>
          </a:p>
        </p:txBody>
      </p:sp>
      <p:sp>
        <p:nvSpPr>
          <p:cNvPr id="12" name="TextBox"/>
          <p:cNvSpPr txBox="1"/>
          <p:nvPr/>
        </p:nvSpPr>
        <p:spPr>
          <a:xfrm>
            <a:off x="3400000" y="3060000"/>
            <a:ext cx="3450000" cy="340000"/>
          </a:xfrm>
          <a:prstGeom prst="rect">
            <a:avLst/>
          </a:prstGeom>
        </p:spPr>
        <p:txBody>
          <a:bodyPr wrap="none"/>
          <a:lstStyle/>
          <a:p>
            <a:r>
              <a:rPr sz="1600" b="1">
                <a:solidFill>
                  <a:srgbClr val="F0F6FC"/>
                </a:solidFill>
                <a:latin typeface="Aptos"/>
              </a:rPr>
              <a:t>IDE Ask / Plan / Agent</a:t>
            </a:r>
          </a:p>
        </p:txBody>
      </p:sp>
      <p:sp>
        <p:nvSpPr>
          <p:cNvPr id="13" name="TextBox"/>
          <p:cNvSpPr txBox="1"/>
          <p:nvPr/>
        </p:nvSpPr>
        <p:spPr>
          <a:xfrm>
            <a:off x="7050000" y="3070000"/>
            <a:ext cx="4450000" cy="340000"/>
          </a:xfrm>
          <a:prstGeom prst="rect">
            <a:avLst/>
          </a:prstGeom>
        </p:spPr>
        <p:txBody>
          <a:bodyPr wrap="none"/>
          <a:lstStyle/>
          <a:p>
            <a:r>
              <a:rPr sz="1500">
                <a:solidFill>
                  <a:srgbClr val="8B949E"/>
                </a:solidFill>
                <a:latin typeface="Aptos"/>
              </a:rPr>
              <a:t>scoped, locally verifiable change</a:t>
            </a:r>
          </a:p>
        </p:txBody>
      </p:sp>
      <p:sp>
        <p:nvSpPr>
          <p:cNvPr id="14" name="Shape"/>
          <p:cNvSpPr/>
          <p:nvPr/>
        </p:nvSpPr>
        <p:spPr>
          <a:xfrm>
            <a:off x="502920" y="3710000"/>
            <a:ext cx="11186160" cy="680000"/>
          </a:xfrm>
          <a:prstGeom prst="roundRect">
            <a:avLst/>
          </a:prstGeom>
          <a:solidFill>
            <a:srgbClr val="161B22"/>
          </a:solidFill>
          <a:ln w="12700">
            <a:solidFill>
              <a:srgbClr val="30363D"/>
            </a:solidFill>
          </a:ln>
        </p:spPr>
        <p:txBody>
          <a:bodyPr/>
          <a:lstStyle/>
          <a:p>
            <a:endParaRPr/>
          </a:p>
        </p:txBody>
      </p:sp>
      <p:sp>
        <p:nvSpPr>
          <p:cNvPr id="15" name="TextBox"/>
          <p:cNvSpPr txBox="1"/>
          <p:nvPr/>
        </p:nvSpPr>
        <p:spPr>
          <a:xfrm>
            <a:off x="702920" y="3890000"/>
            <a:ext cx="2500000" cy="340000"/>
          </a:xfrm>
          <a:prstGeom prst="rect">
            <a:avLst/>
          </a:prstGeom>
        </p:spPr>
        <p:txBody>
          <a:bodyPr wrap="none"/>
          <a:lstStyle/>
          <a:p>
            <a:r>
              <a:rPr sz="1600" b="1">
                <a:solidFill>
                  <a:srgbClr val="39C5CF"/>
                </a:solidFill>
                <a:latin typeface="Aptos"/>
              </a:rPr>
              <a:t>In the terminal</a:t>
            </a:r>
          </a:p>
        </p:txBody>
      </p:sp>
      <p:sp>
        <p:nvSpPr>
          <p:cNvPr id="16" name="TextBox"/>
          <p:cNvSpPr txBox="1"/>
          <p:nvPr/>
        </p:nvSpPr>
        <p:spPr>
          <a:xfrm>
            <a:off x="3400000" y="3890000"/>
            <a:ext cx="3450000" cy="340000"/>
          </a:xfrm>
          <a:prstGeom prst="rect">
            <a:avLst/>
          </a:prstGeom>
        </p:spPr>
        <p:txBody>
          <a:bodyPr wrap="none"/>
          <a:lstStyle/>
          <a:p>
            <a:r>
              <a:rPr sz="1600" b="1">
                <a:solidFill>
                  <a:srgbClr val="F0F6FC"/>
                </a:solidFill>
                <a:latin typeface="Aptos"/>
              </a:rPr>
              <a:t>Copilot CLI</a:t>
            </a:r>
          </a:p>
        </p:txBody>
      </p:sp>
      <p:sp>
        <p:nvSpPr>
          <p:cNvPr id="17" name="TextBox"/>
          <p:cNvSpPr txBox="1"/>
          <p:nvPr/>
        </p:nvSpPr>
        <p:spPr>
          <a:xfrm>
            <a:off x="7050000" y="3900000"/>
            <a:ext cx="4450000" cy="340000"/>
          </a:xfrm>
          <a:prstGeom prst="rect">
            <a:avLst/>
          </a:prstGeom>
        </p:spPr>
        <p:txBody>
          <a:bodyPr wrap="none"/>
          <a:lstStyle/>
          <a:p>
            <a:r>
              <a:rPr sz="1500">
                <a:solidFill>
                  <a:srgbClr val="8B949E"/>
                </a:solidFill>
                <a:latin typeface="Aptos"/>
              </a:rPr>
              <a:t>terminal-first or scripted work</a:t>
            </a:r>
          </a:p>
        </p:txBody>
      </p:sp>
      <p:sp>
        <p:nvSpPr>
          <p:cNvPr id="18" name="Shape"/>
          <p:cNvSpPr/>
          <p:nvPr/>
        </p:nvSpPr>
        <p:spPr>
          <a:xfrm>
            <a:off x="502920" y="4540000"/>
            <a:ext cx="11186160" cy="680000"/>
          </a:xfrm>
          <a:prstGeom prst="roundRect">
            <a:avLst/>
          </a:prstGeom>
          <a:solidFill>
            <a:srgbClr val="161B22"/>
          </a:solidFill>
          <a:ln w="12700">
            <a:solidFill>
              <a:srgbClr val="30363D"/>
            </a:solidFill>
          </a:ln>
        </p:spPr>
        <p:txBody>
          <a:bodyPr/>
          <a:lstStyle/>
          <a:p>
            <a:endParaRPr/>
          </a:p>
        </p:txBody>
      </p:sp>
      <p:sp>
        <p:nvSpPr>
          <p:cNvPr id="19" name="TextBox"/>
          <p:cNvSpPr txBox="1"/>
          <p:nvPr/>
        </p:nvSpPr>
        <p:spPr>
          <a:xfrm>
            <a:off x="702920" y="4720000"/>
            <a:ext cx="2500000" cy="340000"/>
          </a:xfrm>
          <a:prstGeom prst="rect">
            <a:avLst/>
          </a:prstGeom>
        </p:spPr>
        <p:txBody>
          <a:bodyPr wrap="none"/>
          <a:lstStyle/>
          <a:p>
            <a:r>
              <a:rPr sz="1600" b="1">
                <a:solidFill>
                  <a:srgbClr val="3FB950"/>
                </a:solidFill>
                <a:latin typeface="Aptos"/>
              </a:rPr>
              <a:t>On GitHub</a:t>
            </a:r>
          </a:p>
        </p:txBody>
      </p:sp>
      <p:sp>
        <p:nvSpPr>
          <p:cNvPr id="20" name="TextBox"/>
          <p:cNvSpPr txBox="1"/>
          <p:nvPr/>
        </p:nvSpPr>
        <p:spPr>
          <a:xfrm>
            <a:off x="3400000" y="4720000"/>
            <a:ext cx="3450000" cy="340000"/>
          </a:xfrm>
          <a:prstGeom prst="rect">
            <a:avLst/>
          </a:prstGeom>
        </p:spPr>
        <p:txBody>
          <a:bodyPr wrap="none"/>
          <a:lstStyle/>
          <a:p>
            <a:r>
              <a:rPr sz="1600" b="1">
                <a:solidFill>
                  <a:srgbClr val="F0F6FC"/>
                </a:solidFill>
                <a:latin typeface="Aptos"/>
              </a:rPr>
              <a:t>Chat / cloud agent / PR</a:t>
            </a:r>
          </a:p>
        </p:txBody>
      </p:sp>
      <p:sp>
        <p:nvSpPr>
          <p:cNvPr id="21" name="TextBox"/>
          <p:cNvSpPr txBox="1"/>
          <p:nvPr/>
        </p:nvSpPr>
        <p:spPr>
          <a:xfrm>
            <a:off x="7050000" y="4730000"/>
            <a:ext cx="4450000" cy="340000"/>
          </a:xfrm>
          <a:prstGeom prst="rect">
            <a:avLst/>
          </a:prstGeom>
        </p:spPr>
        <p:txBody>
          <a:bodyPr wrap="none"/>
          <a:lstStyle/>
          <a:p>
            <a:r>
              <a:rPr sz="1500">
                <a:solidFill>
                  <a:srgbClr val="8B949E"/>
                </a:solidFill>
                <a:latin typeface="Aptos"/>
              </a:rPr>
              <a:t>async, branch-bounded work</a:t>
            </a:r>
          </a:p>
        </p:txBody>
      </p:sp>
      <p:sp>
        <p:nvSpPr>
          <p:cNvPr id="22" name="Shape"/>
          <p:cNvSpPr/>
          <p:nvPr/>
        </p:nvSpPr>
        <p:spPr>
          <a:xfrm>
            <a:off x="502920" y="5370000"/>
            <a:ext cx="11186160" cy="680000"/>
          </a:xfrm>
          <a:prstGeom prst="roundRect">
            <a:avLst/>
          </a:prstGeom>
          <a:solidFill>
            <a:srgbClr val="161B22"/>
          </a:solidFill>
          <a:ln w="12700">
            <a:solidFill>
              <a:srgbClr val="30363D"/>
            </a:solidFill>
          </a:ln>
        </p:spPr>
        <p:txBody>
          <a:bodyPr/>
          <a:lstStyle/>
          <a:p>
            <a:endParaRPr/>
          </a:p>
        </p:txBody>
      </p:sp>
      <p:sp>
        <p:nvSpPr>
          <p:cNvPr id="23" name="TextBox"/>
          <p:cNvSpPr txBox="1"/>
          <p:nvPr/>
        </p:nvSpPr>
        <p:spPr>
          <a:xfrm>
            <a:off x="702920" y="5550000"/>
            <a:ext cx="2500000" cy="340000"/>
          </a:xfrm>
          <a:prstGeom prst="rect">
            <a:avLst/>
          </a:prstGeom>
        </p:spPr>
        <p:txBody>
          <a:bodyPr wrap="none"/>
          <a:lstStyle/>
          <a:p>
            <a:r>
              <a:rPr sz="1600" b="1">
                <a:solidFill>
                  <a:srgbClr val="DB61A2"/>
                </a:solidFill>
                <a:latin typeface="Aptos"/>
              </a:rPr>
              <a:t>Across workstreams</a:t>
            </a:r>
          </a:p>
        </p:txBody>
      </p:sp>
      <p:sp>
        <p:nvSpPr>
          <p:cNvPr id="24" name="TextBox"/>
          <p:cNvSpPr txBox="1"/>
          <p:nvPr/>
        </p:nvSpPr>
        <p:spPr>
          <a:xfrm>
            <a:off x="3400000" y="5550000"/>
            <a:ext cx="3450000" cy="340000"/>
          </a:xfrm>
          <a:prstGeom prst="rect">
            <a:avLst/>
          </a:prstGeom>
        </p:spPr>
        <p:txBody>
          <a:bodyPr wrap="none"/>
          <a:lstStyle/>
          <a:p>
            <a:r>
              <a:rPr sz="1600" b="1">
                <a:solidFill>
                  <a:srgbClr val="F0F6FC"/>
                </a:solidFill>
                <a:latin typeface="Aptos"/>
              </a:rPr>
              <a:t>Copilot app</a:t>
            </a:r>
          </a:p>
        </p:txBody>
      </p:sp>
      <p:sp>
        <p:nvSpPr>
          <p:cNvPr id="25" name="TextBox"/>
          <p:cNvSpPr txBox="1"/>
          <p:nvPr/>
        </p:nvSpPr>
        <p:spPr>
          <a:xfrm>
            <a:off x="7050000" y="5560000"/>
            <a:ext cx="4450000" cy="340000"/>
          </a:xfrm>
          <a:prstGeom prst="rect">
            <a:avLst/>
          </a:prstGeom>
        </p:spPr>
        <p:txBody>
          <a:bodyPr wrap="none"/>
          <a:lstStyle/>
          <a:p>
            <a:r>
              <a:rPr sz="1500">
                <a:solidFill>
                  <a:srgbClr val="8B949E"/>
                </a:solidFill>
                <a:latin typeface="Aptos"/>
              </a:rPr>
              <a:t>parallel, isolated sessions</a:t>
            </a:r>
          </a:p>
        </p:txBody>
      </p:sp>
      <p:sp>
        <p:nvSpPr>
          <p:cNvPr id="26" name="TextBox"/>
          <p:cNvSpPr txBox="1"/>
          <p:nvPr/>
        </p:nvSpPr>
        <p:spPr>
          <a:xfrm>
            <a:off x="502920" y="6130000"/>
            <a:ext cx="9200000" cy="240000"/>
          </a:xfrm>
          <a:prstGeom prst="rect">
            <a:avLst/>
          </a:prstGeom>
        </p:spPr>
        <p:txBody>
          <a:bodyPr wrap="none"/>
          <a:lstStyle/>
          <a:p>
            <a:r>
              <a:rPr sz="1050">
                <a:solidFill>
                  <a:srgbClr val="8B949E"/>
                </a:solidFill>
                <a:latin typeface="Aptos"/>
              </a:rPr>
              <a:t>Match the task to the harness — not “which product is best.”  Not all surfaces share the same features.</a:t>
            </a:r>
          </a:p>
        </p:txBody>
      </p:sp>
      <p:sp>
        <p:nvSpPr>
          <p:cNvPr id="27" name="TextBox"/>
          <p:cNvSpPr txBox="1"/>
          <p:nvPr/>
        </p:nvSpPr>
        <p:spPr>
          <a:xfrm>
            <a:off x="10600000" y="6130000"/>
            <a:ext cx="1089080" cy="240000"/>
          </a:xfrm>
          <a:prstGeom prst="rect">
            <a:avLst/>
          </a:prstGeom>
        </p:spPr>
        <p:txBody>
          <a:bodyPr wrap="none"/>
          <a:lstStyle/>
          <a:p>
            <a:pPr algn="r"/>
            <a:r>
              <a:rPr sz="1050" dirty="0">
                <a:solidFill>
                  <a:srgbClr val="8B949E"/>
                </a:solidFill>
                <a:latin typeface="Aptos"/>
              </a:rPr>
              <a:t>06 / 1</a:t>
            </a:r>
            <a:r>
              <a:rPr lang="en-GB" sz="1050" dirty="0">
                <a:solidFill>
                  <a:srgbClr val="8B949E"/>
                </a:solidFill>
                <a:latin typeface="Aptos"/>
              </a:rPr>
              <a:t>4</a:t>
            </a:r>
            <a:endParaRPr sz="1050" dirty="0">
              <a:solidFill>
                <a:srgbClr val="8B949E"/>
              </a:solidFill>
              <a:latin typeface="Aptos"/>
            </a:endParaRPr>
          </a:p>
        </p:txBody>
      </p:sp>
      <p:sp>
        <p:nvSpPr>
          <p:cNvPr id="28" name="Shape"/>
          <p:cNvSpPr/>
          <p:nvPr/>
        </p:nvSpPr>
        <p:spPr>
          <a:xfrm>
            <a:off x="502920" y="6730000"/>
            <a:ext cx="1788160" cy="62000"/>
          </a:xfrm>
          <a:prstGeom prst="rect">
            <a:avLst/>
          </a:prstGeom>
          <a:solidFill>
            <a:srgbClr val="30363D"/>
          </a:solidFill>
          <a:ln>
            <a:noFill/>
          </a:ln>
        </p:spPr>
        <p:txBody>
          <a:bodyPr/>
          <a:lstStyle/>
          <a:p>
            <a:endParaRPr/>
          </a:p>
        </p:txBody>
      </p:sp>
      <p:sp>
        <p:nvSpPr>
          <p:cNvPr id="29" name="Shape"/>
          <p:cNvSpPr/>
          <p:nvPr/>
        </p:nvSpPr>
        <p:spPr>
          <a:xfrm>
            <a:off x="2382520" y="6730000"/>
            <a:ext cx="1788160" cy="62000"/>
          </a:xfrm>
          <a:prstGeom prst="rect">
            <a:avLst/>
          </a:prstGeom>
          <a:solidFill>
            <a:srgbClr val="30363D"/>
          </a:solidFill>
          <a:ln>
            <a:noFill/>
          </a:ln>
        </p:spPr>
        <p:txBody>
          <a:bodyPr/>
          <a:lstStyle/>
          <a:p>
            <a:endParaRPr/>
          </a:p>
        </p:txBody>
      </p:sp>
      <p:sp>
        <p:nvSpPr>
          <p:cNvPr id="30" name="Shape"/>
          <p:cNvSpPr/>
          <p:nvPr/>
        </p:nvSpPr>
        <p:spPr>
          <a:xfrm>
            <a:off x="4262120" y="6730000"/>
            <a:ext cx="1788160" cy="62000"/>
          </a:xfrm>
          <a:prstGeom prst="rect">
            <a:avLst/>
          </a:prstGeom>
          <a:solidFill>
            <a:srgbClr val="A371F7"/>
          </a:solidFill>
          <a:ln>
            <a:noFill/>
          </a:ln>
        </p:spPr>
        <p:txBody>
          <a:bodyPr/>
          <a:lstStyle/>
          <a:p>
            <a:endParaRPr/>
          </a:p>
        </p:txBody>
      </p:sp>
      <p:sp>
        <p:nvSpPr>
          <p:cNvPr id="31" name="Shape"/>
          <p:cNvSpPr/>
          <p:nvPr/>
        </p:nvSpPr>
        <p:spPr>
          <a:xfrm>
            <a:off x="6141720" y="6730000"/>
            <a:ext cx="1788160" cy="62000"/>
          </a:xfrm>
          <a:prstGeom prst="rect">
            <a:avLst/>
          </a:prstGeom>
          <a:solidFill>
            <a:srgbClr val="30363D"/>
          </a:solidFill>
          <a:ln>
            <a:noFill/>
          </a:ln>
        </p:spPr>
        <p:txBody>
          <a:bodyPr/>
          <a:lstStyle/>
          <a:p>
            <a:endParaRPr/>
          </a:p>
        </p:txBody>
      </p:sp>
      <p:sp>
        <p:nvSpPr>
          <p:cNvPr id="32" name="Shape"/>
          <p:cNvSpPr/>
          <p:nvPr/>
        </p:nvSpPr>
        <p:spPr>
          <a:xfrm>
            <a:off x="8021320" y="6730000"/>
            <a:ext cx="1788160" cy="62000"/>
          </a:xfrm>
          <a:prstGeom prst="rect">
            <a:avLst/>
          </a:prstGeom>
          <a:solidFill>
            <a:srgbClr val="30363D"/>
          </a:solidFill>
          <a:ln>
            <a:noFill/>
          </a:ln>
        </p:spPr>
        <p:txBody>
          <a:bodyPr/>
          <a:lstStyle/>
          <a:p>
            <a:endParaRPr/>
          </a:p>
        </p:txBody>
      </p:sp>
      <p:sp>
        <p:nvSpPr>
          <p:cNvPr id="33" name="Shape"/>
          <p:cNvSpPr/>
          <p:nvPr/>
        </p:nvSpPr>
        <p:spPr>
          <a:xfrm>
            <a:off x="9900920" y="6730000"/>
            <a:ext cx="1788160" cy="62000"/>
          </a:xfrm>
          <a:prstGeom prst="rect">
            <a:avLst/>
          </a:prstGeom>
          <a:solidFill>
            <a:srgbClr val="30363D"/>
          </a:solidFill>
          <a:ln>
            <a:noFill/>
          </a:ln>
        </p:spPr>
        <p:txBody>
          <a:bodyPr/>
          <a:lstStyle/>
          <a:p>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p:cNvSpPr/>
          <p:nvPr/>
        </p:nvSpPr>
        <p:spPr>
          <a:xfrm>
            <a:off x="0" y="0"/>
            <a:ext cx="12192000" cy="6858000"/>
          </a:xfrm>
          <a:prstGeom prst="rect">
            <a:avLst/>
          </a:prstGeom>
          <a:solidFill>
            <a:srgbClr val="0D1117"/>
          </a:solidFill>
          <a:ln>
            <a:noFill/>
          </a:ln>
        </p:spPr>
        <p:txBody>
          <a:bodyPr/>
          <a:lstStyle/>
          <a:p>
            <a:endParaRPr/>
          </a:p>
        </p:txBody>
      </p:sp>
      <p:sp>
        <p:nvSpPr>
          <p:cNvPr id="3" name="TextBox"/>
          <p:cNvSpPr txBox="1"/>
          <p:nvPr/>
        </p:nvSpPr>
        <p:spPr>
          <a:xfrm>
            <a:off x="502920" y="300000"/>
            <a:ext cx="6000000" cy="250000"/>
          </a:xfrm>
          <a:prstGeom prst="rect">
            <a:avLst/>
          </a:prstGeom>
        </p:spPr>
        <p:txBody>
          <a:bodyPr wrap="none"/>
          <a:lstStyle/>
          <a:p>
            <a:r>
              <a:rPr sz="1300" b="1">
                <a:solidFill>
                  <a:srgbClr val="39C5CF"/>
                </a:solidFill>
                <a:latin typeface="Aptos Display"/>
              </a:rPr>
              <a:t>GROUND</a:t>
            </a:r>
          </a:p>
        </p:txBody>
      </p:sp>
      <p:sp>
        <p:nvSpPr>
          <p:cNvPr id="4" name="TextBox"/>
          <p:cNvSpPr txBox="1"/>
          <p:nvPr/>
        </p:nvSpPr>
        <p:spPr>
          <a:xfrm>
            <a:off x="502920" y="560000"/>
            <a:ext cx="11186160" cy="700000"/>
          </a:xfrm>
          <a:prstGeom prst="rect">
            <a:avLst/>
          </a:prstGeom>
        </p:spPr>
        <p:txBody>
          <a:bodyPr wrap="none"/>
          <a:lstStyle/>
          <a:p>
            <a:r>
              <a:rPr sz="3200" b="1">
                <a:solidFill>
                  <a:srgbClr val="F0F6FC"/>
                </a:solidFill>
                <a:latin typeface="Aptos Display"/>
              </a:rPr>
              <a:t>Better prompts are better task definitions</a:t>
            </a:r>
          </a:p>
        </p:txBody>
      </p:sp>
      <p:sp>
        <p:nvSpPr>
          <p:cNvPr id="5" name="Shape"/>
          <p:cNvSpPr/>
          <p:nvPr/>
        </p:nvSpPr>
        <p:spPr>
          <a:xfrm>
            <a:off x="846000" y="1560000"/>
            <a:ext cx="1500000" cy="520000"/>
          </a:xfrm>
          <a:prstGeom prst="roundRect">
            <a:avLst/>
          </a:prstGeom>
          <a:solidFill>
            <a:srgbClr val="21262D"/>
          </a:solidFill>
          <a:ln w="12700">
            <a:solidFill>
              <a:srgbClr val="2F81F7"/>
            </a:solidFill>
          </a:ln>
        </p:spPr>
        <p:txBody>
          <a:bodyPr wrap="none" anchor="ctr"/>
          <a:lstStyle/>
          <a:p>
            <a:pPr algn="ctr"/>
            <a:r>
              <a:rPr sz="1500" b="1">
                <a:solidFill>
                  <a:srgbClr val="2F81F7"/>
                </a:solidFill>
                <a:latin typeface="Aptos"/>
              </a:rPr>
              <a:t>Goal</a:t>
            </a:r>
          </a:p>
        </p:txBody>
      </p:sp>
      <p:sp>
        <p:nvSpPr>
          <p:cNvPr id="6" name="TextBox"/>
          <p:cNvSpPr txBox="1"/>
          <p:nvPr/>
        </p:nvSpPr>
        <p:spPr>
          <a:xfrm>
            <a:off x="2346000" y="1600000"/>
            <a:ext cx="300000" cy="440000"/>
          </a:xfrm>
          <a:prstGeom prst="rect">
            <a:avLst/>
          </a:prstGeom>
        </p:spPr>
        <p:txBody>
          <a:bodyPr wrap="none" anchor="ctr"/>
          <a:lstStyle/>
          <a:p>
            <a:pPr algn="ctr"/>
            <a:r>
              <a:rPr sz="2200" b="1">
                <a:solidFill>
                  <a:srgbClr val="8B949E"/>
                </a:solidFill>
                <a:latin typeface="Aptos"/>
              </a:rPr>
              <a:t>+</a:t>
            </a:r>
          </a:p>
        </p:txBody>
      </p:sp>
      <p:sp>
        <p:nvSpPr>
          <p:cNvPr id="7" name="Shape"/>
          <p:cNvSpPr/>
          <p:nvPr/>
        </p:nvSpPr>
        <p:spPr>
          <a:xfrm>
            <a:off x="2646000" y="1560000"/>
            <a:ext cx="1700000" cy="520000"/>
          </a:xfrm>
          <a:prstGeom prst="roundRect">
            <a:avLst/>
          </a:prstGeom>
          <a:solidFill>
            <a:srgbClr val="21262D"/>
          </a:solidFill>
          <a:ln w="12700">
            <a:solidFill>
              <a:srgbClr val="39C5CF"/>
            </a:solidFill>
          </a:ln>
        </p:spPr>
        <p:txBody>
          <a:bodyPr wrap="none" anchor="ctr"/>
          <a:lstStyle/>
          <a:p>
            <a:pPr algn="ctr"/>
            <a:r>
              <a:rPr sz="1500" b="1">
                <a:solidFill>
                  <a:srgbClr val="39C5CF"/>
                </a:solidFill>
                <a:latin typeface="Aptos"/>
              </a:rPr>
              <a:t>Context</a:t>
            </a:r>
          </a:p>
        </p:txBody>
      </p:sp>
      <p:sp>
        <p:nvSpPr>
          <p:cNvPr id="8" name="TextBox"/>
          <p:cNvSpPr txBox="1"/>
          <p:nvPr/>
        </p:nvSpPr>
        <p:spPr>
          <a:xfrm>
            <a:off x="4346000" y="1600000"/>
            <a:ext cx="300000" cy="440000"/>
          </a:xfrm>
          <a:prstGeom prst="rect">
            <a:avLst/>
          </a:prstGeom>
        </p:spPr>
        <p:txBody>
          <a:bodyPr wrap="none" anchor="ctr"/>
          <a:lstStyle/>
          <a:p>
            <a:pPr algn="ctr"/>
            <a:r>
              <a:rPr sz="2200" b="1">
                <a:solidFill>
                  <a:srgbClr val="8B949E"/>
                </a:solidFill>
                <a:latin typeface="Aptos"/>
              </a:rPr>
              <a:t>+</a:t>
            </a:r>
          </a:p>
        </p:txBody>
      </p:sp>
      <p:sp>
        <p:nvSpPr>
          <p:cNvPr id="9" name="Shape"/>
          <p:cNvSpPr/>
          <p:nvPr/>
        </p:nvSpPr>
        <p:spPr>
          <a:xfrm>
            <a:off x="4646000" y="1560000"/>
            <a:ext cx="1900000" cy="520000"/>
          </a:xfrm>
          <a:prstGeom prst="roundRect">
            <a:avLst/>
          </a:prstGeom>
          <a:solidFill>
            <a:srgbClr val="21262D"/>
          </a:solidFill>
          <a:ln w="12700">
            <a:solidFill>
              <a:srgbClr val="A371F7"/>
            </a:solidFill>
          </a:ln>
        </p:spPr>
        <p:txBody>
          <a:bodyPr wrap="none" anchor="ctr"/>
          <a:lstStyle/>
          <a:p>
            <a:pPr algn="ctr"/>
            <a:r>
              <a:rPr sz="1500" b="1">
                <a:solidFill>
                  <a:srgbClr val="A371F7"/>
                </a:solidFill>
                <a:latin typeface="Aptos"/>
              </a:rPr>
              <a:t>Constraints</a:t>
            </a:r>
          </a:p>
        </p:txBody>
      </p:sp>
      <p:sp>
        <p:nvSpPr>
          <p:cNvPr id="10" name="TextBox"/>
          <p:cNvSpPr txBox="1"/>
          <p:nvPr/>
        </p:nvSpPr>
        <p:spPr>
          <a:xfrm>
            <a:off x="6546000" y="1600000"/>
            <a:ext cx="300000" cy="440000"/>
          </a:xfrm>
          <a:prstGeom prst="rect">
            <a:avLst/>
          </a:prstGeom>
        </p:spPr>
        <p:txBody>
          <a:bodyPr wrap="none" anchor="ctr"/>
          <a:lstStyle/>
          <a:p>
            <a:pPr algn="ctr"/>
            <a:r>
              <a:rPr sz="2200" b="1">
                <a:solidFill>
                  <a:srgbClr val="8B949E"/>
                </a:solidFill>
                <a:latin typeface="Aptos"/>
              </a:rPr>
              <a:t>+</a:t>
            </a:r>
          </a:p>
        </p:txBody>
      </p:sp>
      <p:sp>
        <p:nvSpPr>
          <p:cNvPr id="11" name="Shape"/>
          <p:cNvSpPr/>
          <p:nvPr/>
        </p:nvSpPr>
        <p:spPr>
          <a:xfrm>
            <a:off x="6846000" y="1560000"/>
            <a:ext cx="1700000" cy="520000"/>
          </a:xfrm>
          <a:prstGeom prst="roundRect">
            <a:avLst/>
          </a:prstGeom>
          <a:solidFill>
            <a:srgbClr val="21262D"/>
          </a:solidFill>
          <a:ln w="12700">
            <a:solidFill>
              <a:srgbClr val="DB61A2"/>
            </a:solidFill>
          </a:ln>
        </p:spPr>
        <p:txBody>
          <a:bodyPr wrap="none" anchor="ctr"/>
          <a:lstStyle/>
          <a:p>
            <a:pPr algn="ctr"/>
            <a:r>
              <a:rPr sz="1500" b="1">
                <a:solidFill>
                  <a:srgbClr val="DB61A2"/>
                </a:solidFill>
                <a:latin typeface="Aptos"/>
              </a:rPr>
              <a:t>Examples</a:t>
            </a:r>
          </a:p>
        </p:txBody>
      </p:sp>
      <p:sp>
        <p:nvSpPr>
          <p:cNvPr id="12" name="TextBox"/>
          <p:cNvSpPr txBox="1"/>
          <p:nvPr/>
        </p:nvSpPr>
        <p:spPr>
          <a:xfrm>
            <a:off x="8546000" y="1600000"/>
            <a:ext cx="300000" cy="440000"/>
          </a:xfrm>
          <a:prstGeom prst="rect">
            <a:avLst/>
          </a:prstGeom>
        </p:spPr>
        <p:txBody>
          <a:bodyPr wrap="none" anchor="ctr"/>
          <a:lstStyle/>
          <a:p>
            <a:pPr algn="ctr"/>
            <a:r>
              <a:rPr sz="2200" b="1">
                <a:solidFill>
                  <a:srgbClr val="8B949E"/>
                </a:solidFill>
                <a:latin typeface="Aptos"/>
              </a:rPr>
              <a:t>+</a:t>
            </a:r>
          </a:p>
        </p:txBody>
      </p:sp>
      <p:sp>
        <p:nvSpPr>
          <p:cNvPr id="13" name="Shape"/>
          <p:cNvSpPr/>
          <p:nvPr/>
        </p:nvSpPr>
        <p:spPr>
          <a:xfrm>
            <a:off x="8846000" y="1560000"/>
            <a:ext cx="2500000" cy="520000"/>
          </a:xfrm>
          <a:prstGeom prst="roundRect">
            <a:avLst/>
          </a:prstGeom>
          <a:solidFill>
            <a:srgbClr val="21262D"/>
          </a:solidFill>
          <a:ln w="12700">
            <a:solidFill>
              <a:srgbClr val="3FB950"/>
            </a:solidFill>
          </a:ln>
        </p:spPr>
        <p:txBody>
          <a:bodyPr wrap="none" anchor="ctr"/>
          <a:lstStyle/>
          <a:p>
            <a:pPr algn="ctr"/>
            <a:r>
              <a:rPr sz="1500" b="1">
                <a:solidFill>
                  <a:srgbClr val="3FB950"/>
                </a:solidFill>
                <a:latin typeface="Aptos"/>
              </a:rPr>
              <a:t>Acceptance checks</a:t>
            </a:r>
          </a:p>
        </p:txBody>
      </p:sp>
      <p:sp>
        <p:nvSpPr>
          <p:cNvPr id="14" name="TextBox"/>
          <p:cNvSpPr txBox="1"/>
          <p:nvPr/>
        </p:nvSpPr>
        <p:spPr>
          <a:xfrm>
            <a:off x="502920" y="2480000"/>
            <a:ext cx="3400000" cy="300000"/>
          </a:xfrm>
          <a:prstGeom prst="rect">
            <a:avLst/>
          </a:prstGeom>
        </p:spPr>
        <p:txBody>
          <a:bodyPr wrap="none"/>
          <a:lstStyle/>
          <a:p>
            <a:r>
              <a:rPr sz="1400" b="1">
                <a:solidFill>
                  <a:srgbClr val="F85149"/>
                </a:solidFill>
                <a:latin typeface="Aptos"/>
              </a:rPr>
              <a:t>WEAK PROMPT</a:t>
            </a:r>
          </a:p>
        </p:txBody>
      </p:sp>
      <p:sp>
        <p:nvSpPr>
          <p:cNvPr id="15" name="Shape"/>
          <p:cNvSpPr/>
          <p:nvPr/>
        </p:nvSpPr>
        <p:spPr>
          <a:xfrm>
            <a:off x="502920" y="2860000"/>
            <a:ext cx="3400000" cy="1560000"/>
          </a:xfrm>
          <a:prstGeom prst="roundRect">
            <a:avLst/>
          </a:prstGeom>
          <a:solidFill>
            <a:srgbClr val="161B22"/>
          </a:solidFill>
          <a:ln w="12700">
            <a:solidFill>
              <a:srgbClr val="30363D"/>
            </a:solidFill>
          </a:ln>
        </p:spPr>
        <p:txBody>
          <a:bodyPr/>
          <a:lstStyle/>
          <a:p>
            <a:endParaRPr/>
          </a:p>
        </p:txBody>
      </p:sp>
      <p:sp>
        <p:nvSpPr>
          <p:cNvPr id="16" name="TextBox"/>
          <p:cNvSpPr txBox="1"/>
          <p:nvPr/>
        </p:nvSpPr>
        <p:spPr>
          <a:xfrm>
            <a:off x="702920" y="3020000"/>
            <a:ext cx="3040000" cy="420000"/>
          </a:xfrm>
          <a:prstGeom prst="rect">
            <a:avLst/>
          </a:prstGeom>
        </p:spPr>
        <p:txBody>
          <a:bodyPr/>
          <a:lstStyle/>
          <a:p>
            <a:r>
              <a:rPr sz="1700">
                <a:solidFill>
                  <a:srgbClr val="F0F6FC"/>
                </a:solidFill>
                <a:latin typeface="Consolas"/>
              </a:rPr>
              <a:t>Add a priority filter.</a:t>
            </a:r>
          </a:p>
        </p:txBody>
      </p:sp>
      <p:sp>
        <p:nvSpPr>
          <p:cNvPr id="17" name="TextBox"/>
          <p:cNvSpPr txBox="1"/>
          <p:nvPr/>
        </p:nvSpPr>
        <p:spPr>
          <a:xfrm>
            <a:off x="702920" y="3560000"/>
            <a:ext cx="3040000" cy="760000"/>
          </a:xfrm>
          <a:prstGeom prst="rect">
            <a:avLst/>
          </a:prstGeom>
        </p:spPr>
        <p:txBody>
          <a:bodyPr/>
          <a:lstStyle/>
          <a:p>
            <a:r>
              <a:rPr sz="1400">
                <a:solidFill>
                  <a:srgbClr val="8B949E"/>
                </a:solidFill>
                <a:latin typeface="Aptos"/>
              </a:rPr>
              <a:t>Ambiguous — what, where, which values, and how is it tested?</a:t>
            </a:r>
          </a:p>
        </p:txBody>
      </p:sp>
      <p:sp>
        <p:nvSpPr>
          <p:cNvPr id="18" name="TextBox"/>
          <p:cNvSpPr txBox="1"/>
          <p:nvPr/>
        </p:nvSpPr>
        <p:spPr>
          <a:xfrm>
            <a:off x="4200000" y="2480000"/>
            <a:ext cx="7489080" cy="300000"/>
          </a:xfrm>
          <a:prstGeom prst="rect">
            <a:avLst/>
          </a:prstGeom>
        </p:spPr>
        <p:txBody>
          <a:bodyPr wrap="none"/>
          <a:lstStyle/>
          <a:p>
            <a:r>
              <a:rPr sz="1400" b="1">
                <a:solidFill>
                  <a:srgbClr val="3FB950"/>
                </a:solidFill>
                <a:latin typeface="Aptos"/>
              </a:rPr>
              <a:t>STRONG PROMPT — goal + context + constraints + examples + checks</a:t>
            </a:r>
          </a:p>
        </p:txBody>
      </p:sp>
      <p:sp>
        <p:nvSpPr>
          <p:cNvPr id="19" name="Shape"/>
          <p:cNvSpPr/>
          <p:nvPr/>
        </p:nvSpPr>
        <p:spPr>
          <a:xfrm>
            <a:off x="4200000" y="2860000"/>
            <a:ext cx="7489080" cy="2634000"/>
          </a:xfrm>
          <a:prstGeom prst="roundRect">
            <a:avLst>
              <a:gd name="adj" fmla="val 9396"/>
            </a:avLst>
          </a:prstGeom>
          <a:solidFill>
            <a:srgbClr val="161B22"/>
          </a:solidFill>
          <a:ln w="12700">
            <a:solidFill>
              <a:srgbClr val="30363D"/>
            </a:solidFill>
          </a:ln>
        </p:spPr>
        <p:txBody>
          <a:bodyPr/>
          <a:lstStyle/>
          <a:p>
            <a:endParaRPr/>
          </a:p>
        </p:txBody>
      </p:sp>
      <p:sp>
        <p:nvSpPr>
          <p:cNvPr id="20" name="TextBox"/>
          <p:cNvSpPr txBox="1"/>
          <p:nvPr/>
        </p:nvSpPr>
        <p:spPr>
          <a:xfrm>
            <a:off x="4420000" y="2930000"/>
            <a:ext cx="7089080" cy="2220000"/>
          </a:xfrm>
          <a:prstGeom prst="rect">
            <a:avLst/>
          </a:prstGeom>
        </p:spPr>
        <p:txBody>
          <a:bodyPr/>
          <a:lstStyle/>
          <a:p>
            <a:pPr>
              <a:lnSpc>
                <a:spcPct val="160000"/>
              </a:lnSpc>
            </a:pPr>
            <a:r>
              <a:rPr sz="1600" dirty="0">
                <a:solidFill>
                  <a:srgbClr val="2F81F7"/>
                </a:solidFill>
                <a:latin typeface="Consolas"/>
              </a:rPr>
              <a:t>Add priority filtering to </a:t>
            </a:r>
            <a:r>
              <a:rPr sz="1600" dirty="0" err="1">
                <a:solidFill>
                  <a:srgbClr val="2F81F7"/>
                </a:solidFill>
                <a:latin typeface="Consolas"/>
              </a:rPr>
              <a:t>Taskify</a:t>
            </a:r>
            <a:r>
              <a:rPr sz="1600" dirty="0">
                <a:solidFill>
                  <a:srgbClr val="2F81F7"/>
                </a:solidFill>
                <a:latin typeface="Consolas"/>
              </a:rPr>
              <a:t>.</a:t>
            </a:r>
          </a:p>
          <a:p>
            <a:pPr>
              <a:lnSpc>
                <a:spcPct val="160000"/>
              </a:lnSpc>
            </a:pPr>
            <a:r>
              <a:rPr sz="1600" dirty="0">
                <a:solidFill>
                  <a:srgbClr val="39C5CF"/>
                </a:solidFill>
                <a:latin typeface="Consolas"/>
              </a:rPr>
              <a:t>Use cli.py, service.py, and test_cli.py.</a:t>
            </a:r>
          </a:p>
          <a:p>
            <a:pPr>
              <a:lnSpc>
                <a:spcPct val="160000"/>
              </a:lnSpc>
            </a:pPr>
            <a:r>
              <a:rPr sz="1600" dirty="0">
                <a:solidFill>
                  <a:srgbClr val="A371F7"/>
                </a:solidFill>
                <a:latin typeface="Consolas"/>
              </a:rPr>
              <a:t>Keep the public API backwards compatible.</a:t>
            </a:r>
          </a:p>
          <a:p>
            <a:pPr>
              <a:lnSpc>
                <a:spcPct val="160000"/>
              </a:lnSpc>
            </a:pPr>
            <a:r>
              <a:rPr sz="1600" dirty="0">
                <a:solidFill>
                  <a:srgbClr val="DB61A2"/>
                </a:solidFill>
                <a:latin typeface="Consolas"/>
              </a:rPr>
              <a:t>Accept low, medium, and high; default to all.</a:t>
            </a:r>
          </a:p>
          <a:p>
            <a:pPr>
              <a:lnSpc>
                <a:spcPct val="160000"/>
              </a:lnSpc>
            </a:pPr>
            <a:r>
              <a:rPr sz="1600" dirty="0">
                <a:solidFill>
                  <a:srgbClr val="3FB950"/>
                </a:solidFill>
                <a:latin typeface="Consolas"/>
              </a:rPr>
              <a:t>Test invalid values and stable ordering.</a:t>
            </a:r>
          </a:p>
          <a:p>
            <a:pPr>
              <a:lnSpc>
                <a:spcPct val="160000"/>
              </a:lnSpc>
            </a:pPr>
            <a:r>
              <a:rPr sz="1600" dirty="0">
                <a:solidFill>
                  <a:srgbClr val="3FB950"/>
                </a:solidFill>
                <a:latin typeface="Consolas"/>
              </a:rPr>
              <a:t>Run the targeted tests and report evidence.</a:t>
            </a:r>
          </a:p>
        </p:txBody>
      </p:sp>
      <p:sp>
        <p:nvSpPr>
          <p:cNvPr id="21" name="TextBox"/>
          <p:cNvSpPr txBox="1"/>
          <p:nvPr/>
        </p:nvSpPr>
        <p:spPr>
          <a:xfrm>
            <a:off x="502920" y="5560000"/>
            <a:ext cx="11186160" cy="400000"/>
          </a:xfrm>
          <a:prstGeom prst="rect">
            <a:avLst/>
          </a:prstGeom>
        </p:spPr>
        <p:txBody>
          <a:bodyPr wrap="none" anchor="ctr"/>
          <a:lstStyle/>
          <a:p>
            <a:pPr algn="ctr"/>
            <a:r>
              <a:rPr sz="1500" dirty="0">
                <a:solidFill>
                  <a:srgbClr val="8B949E"/>
                </a:solidFill>
                <a:latin typeface="Aptos"/>
              </a:rPr>
              <a:t>Context isn't only prose</a:t>
            </a:r>
            <a:r>
              <a:rPr lang="en-GB" sz="1500" dirty="0">
                <a:solidFill>
                  <a:srgbClr val="8B949E"/>
                </a:solidFill>
                <a:latin typeface="Aptos"/>
              </a:rPr>
              <a:t>. F</a:t>
            </a:r>
            <a:r>
              <a:rPr sz="1500" dirty="0" err="1">
                <a:solidFill>
                  <a:srgbClr val="8B949E"/>
                </a:solidFill>
                <a:latin typeface="Aptos"/>
              </a:rPr>
              <a:t>iles</a:t>
            </a:r>
            <a:r>
              <a:rPr sz="1500" dirty="0">
                <a:solidFill>
                  <a:srgbClr val="8B949E"/>
                </a:solidFill>
                <a:latin typeface="Aptos"/>
              </a:rPr>
              <a:t>, tests, history, and tools all count. Start a new thread when the task changes.</a:t>
            </a:r>
          </a:p>
        </p:txBody>
      </p:sp>
      <p:sp>
        <p:nvSpPr>
          <p:cNvPr id="22" name="TextBox"/>
          <p:cNvSpPr txBox="1"/>
          <p:nvPr/>
        </p:nvSpPr>
        <p:spPr>
          <a:xfrm>
            <a:off x="502920" y="6120000"/>
            <a:ext cx="9200000" cy="260000"/>
          </a:xfrm>
          <a:prstGeom prst="rect">
            <a:avLst/>
          </a:prstGeom>
        </p:spPr>
        <p:txBody>
          <a:bodyPr wrap="none"/>
          <a:lstStyle/>
          <a:p>
            <a:r>
              <a:rPr sz="1050">
                <a:solidFill>
                  <a:srgbClr val="8B949E"/>
                </a:solidFill>
                <a:latin typeface="Aptos"/>
              </a:rPr>
              <a:t>Source: GitHub — prompt engineering guidance · docs.github.com</a:t>
            </a:r>
          </a:p>
        </p:txBody>
      </p:sp>
      <p:sp>
        <p:nvSpPr>
          <p:cNvPr id="23" name="TextBox"/>
          <p:cNvSpPr txBox="1"/>
          <p:nvPr/>
        </p:nvSpPr>
        <p:spPr>
          <a:xfrm>
            <a:off x="10600000" y="6120000"/>
            <a:ext cx="1089080" cy="260000"/>
          </a:xfrm>
          <a:prstGeom prst="rect">
            <a:avLst/>
          </a:prstGeom>
        </p:spPr>
        <p:txBody>
          <a:bodyPr wrap="none"/>
          <a:lstStyle/>
          <a:p>
            <a:pPr algn="r"/>
            <a:r>
              <a:rPr sz="1050" dirty="0">
                <a:solidFill>
                  <a:srgbClr val="8B949E"/>
                </a:solidFill>
                <a:latin typeface="Aptos"/>
              </a:rPr>
              <a:t>0</a:t>
            </a:r>
            <a:r>
              <a:rPr lang="en-GB" sz="1050" dirty="0">
                <a:solidFill>
                  <a:srgbClr val="8B949E"/>
                </a:solidFill>
                <a:latin typeface="Aptos"/>
              </a:rPr>
              <a:t>7</a:t>
            </a:r>
            <a:r>
              <a:rPr sz="1050" dirty="0">
                <a:solidFill>
                  <a:srgbClr val="8B949E"/>
                </a:solidFill>
                <a:latin typeface="Aptos"/>
              </a:rPr>
              <a:t> / 1</a:t>
            </a:r>
            <a:r>
              <a:rPr lang="en-GB" sz="1050" dirty="0">
                <a:solidFill>
                  <a:srgbClr val="8B949E"/>
                </a:solidFill>
                <a:latin typeface="Aptos"/>
              </a:rPr>
              <a:t>4</a:t>
            </a:r>
            <a:endParaRPr sz="1050" dirty="0">
              <a:solidFill>
                <a:srgbClr val="8B949E"/>
              </a:solidFill>
              <a:latin typeface="Aptos"/>
            </a:endParaRPr>
          </a:p>
        </p:txBody>
      </p:sp>
      <p:sp>
        <p:nvSpPr>
          <p:cNvPr id="24" name="Shape"/>
          <p:cNvSpPr/>
          <p:nvPr/>
        </p:nvSpPr>
        <p:spPr>
          <a:xfrm>
            <a:off x="502920" y="6730000"/>
            <a:ext cx="1788160" cy="62000"/>
          </a:xfrm>
          <a:prstGeom prst="rect">
            <a:avLst/>
          </a:prstGeom>
          <a:solidFill>
            <a:srgbClr val="30363D"/>
          </a:solidFill>
          <a:ln>
            <a:noFill/>
          </a:ln>
        </p:spPr>
        <p:txBody>
          <a:bodyPr/>
          <a:lstStyle/>
          <a:p>
            <a:endParaRPr/>
          </a:p>
        </p:txBody>
      </p:sp>
      <p:sp>
        <p:nvSpPr>
          <p:cNvPr id="25" name="Shape"/>
          <p:cNvSpPr/>
          <p:nvPr/>
        </p:nvSpPr>
        <p:spPr>
          <a:xfrm>
            <a:off x="2382520" y="6730000"/>
            <a:ext cx="1788160" cy="62000"/>
          </a:xfrm>
          <a:prstGeom prst="rect">
            <a:avLst/>
          </a:prstGeom>
          <a:solidFill>
            <a:srgbClr val="39C5CF"/>
          </a:solidFill>
          <a:ln>
            <a:noFill/>
          </a:ln>
        </p:spPr>
        <p:txBody>
          <a:bodyPr/>
          <a:lstStyle/>
          <a:p>
            <a:endParaRPr/>
          </a:p>
        </p:txBody>
      </p:sp>
      <p:sp>
        <p:nvSpPr>
          <p:cNvPr id="26" name="Shape"/>
          <p:cNvSpPr/>
          <p:nvPr/>
        </p:nvSpPr>
        <p:spPr>
          <a:xfrm>
            <a:off x="4262120" y="6730000"/>
            <a:ext cx="1788160" cy="62000"/>
          </a:xfrm>
          <a:prstGeom prst="rect">
            <a:avLst/>
          </a:prstGeom>
          <a:solidFill>
            <a:srgbClr val="30363D"/>
          </a:solidFill>
          <a:ln>
            <a:noFill/>
          </a:ln>
        </p:spPr>
        <p:txBody>
          <a:bodyPr/>
          <a:lstStyle/>
          <a:p>
            <a:endParaRPr/>
          </a:p>
        </p:txBody>
      </p:sp>
      <p:sp>
        <p:nvSpPr>
          <p:cNvPr id="27" name="Shape"/>
          <p:cNvSpPr/>
          <p:nvPr/>
        </p:nvSpPr>
        <p:spPr>
          <a:xfrm>
            <a:off x="6141720" y="6730000"/>
            <a:ext cx="1788160" cy="62000"/>
          </a:xfrm>
          <a:prstGeom prst="rect">
            <a:avLst/>
          </a:prstGeom>
          <a:solidFill>
            <a:srgbClr val="30363D"/>
          </a:solidFill>
          <a:ln>
            <a:noFill/>
          </a:ln>
        </p:spPr>
        <p:txBody>
          <a:bodyPr/>
          <a:lstStyle/>
          <a:p>
            <a:endParaRPr/>
          </a:p>
        </p:txBody>
      </p:sp>
      <p:sp>
        <p:nvSpPr>
          <p:cNvPr id="28" name="Shape"/>
          <p:cNvSpPr/>
          <p:nvPr/>
        </p:nvSpPr>
        <p:spPr>
          <a:xfrm>
            <a:off x="8021320" y="6730000"/>
            <a:ext cx="1788160" cy="62000"/>
          </a:xfrm>
          <a:prstGeom prst="rect">
            <a:avLst/>
          </a:prstGeom>
          <a:solidFill>
            <a:srgbClr val="30363D"/>
          </a:solidFill>
          <a:ln>
            <a:noFill/>
          </a:ln>
        </p:spPr>
        <p:txBody>
          <a:bodyPr/>
          <a:lstStyle/>
          <a:p>
            <a:endParaRPr/>
          </a:p>
        </p:txBody>
      </p:sp>
      <p:sp>
        <p:nvSpPr>
          <p:cNvPr id="29" name="Shape"/>
          <p:cNvSpPr/>
          <p:nvPr/>
        </p:nvSpPr>
        <p:spPr>
          <a:xfrm>
            <a:off x="9900920" y="6730000"/>
            <a:ext cx="1788160" cy="62000"/>
          </a:xfrm>
          <a:prstGeom prst="rect">
            <a:avLst/>
          </a:prstGeom>
          <a:solidFill>
            <a:srgbClr val="30363D"/>
          </a:solidFill>
          <a:ln>
            <a:noFill/>
          </a:ln>
        </p:spPr>
        <p:txBody>
          <a:bodyPr/>
          <a:lstStyle/>
          <a:p>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p:cNvSpPr/>
          <p:nvPr/>
        </p:nvSpPr>
        <p:spPr>
          <a:xfrm>
            <a:off x="0" y="0"/>
            <a:ext cx="12192000" cy="6858000"/>
          </a:xfrm>
          <a:prstGeom prst="rect">
            <a:avLst/>
          </a:prstGeom>
          <a:solidFill>
            <a:srgbClr val="0D1117"/>
          </a:solidFill>
          <a:ln>
            <a:noFill/>
          </a:ln>
        </p:spPr>
        <p:txBody>
          <a:bodyPr/>
          <a:lstStyle/>
          <a:p>
            <a:endParaRPr/>
          </a:p>
        </p:txBody>
      </p:sp>
      <p:sp>
        <p:nvSpPr>
          <p:cNvPr id="3" name="TextBox"/>
          <p:cNvSpPr txBox="1"/>
          <p:nvPr/>
        </p:nvSpPr>
        <p:spPr>
          <a:xfrm>
            <a:off x="502920" y="300000"/>
            <a:ext cx="6000000" cy="250000"/>
          </a:xfrm>
          <a:prstGeom prst="rect">
            <a:avLst/>
          </a:prstGeom>
        </p:spPr>
        <p:txBody>
          <a:bodyPr wrap="none"/>
          <a:lstStyle/>
          <a:p>
            <a:r>
              <a:rPr sz="1300" b="1">
                <a:solidFill>
                  <a:srgbClr val="39C5CF"/>
                </a:solidFill>
                <a:latin typeface="Aptos Display"/>
              </a:rPr>
              <a:t>GROUND</a:t>
            </a:r>
          </a:p>
        </p:txBody>
      </p:sp>
      <p:sp>
        <p:nvSpPr>
          <p:cNvPr id="4" name="TextBox"/>
          <p:cNvSpPr txBox="1"/>
          <p:nvPr/>
        </p:nvSpPr>
        <p:spPr>
          <a:xfrm>
            <a:off x="502920" y="560000"/>
            <a:ext cx="11186160" cy="700000"/>
          </a:xfrm>
          <a:prstGeom prst="rect">
            <a:avLst/>
          </a:prstGeom>
        </p:spPr>
        <p:txBody>
          <a:bodyPr wrap="none"/>
          <a:lstStyle/>
          <a:p>
            <a:r>
              <a:rPr sz="3200" b="1">
                <a:solidFill>
                  <a:srgbClr val="F0F6FC"/>
                </a:solidFill>
                <a:latin typeface="Aptos Display"/>
              </a:rPr>
              <a:t>Context shortcuts worth learning</a:t>
            </a:r>
          </a:p>
        </p:txBody>
      </p:sp>
      <p:sp>
        <p:nvSpPr>
          <p:cNvPr id="5" name="Shape"/>
          <p:cNvSpPr/>
          <p:nvPr/>
        </p:nvSpPr>
        <p:spPr>
          <a:xfrm>
            <a:off x="502920" y="1680000"/>
            <a:ext cx="5443080" cy="2560000"/>
          </a:xfrm>
          <a:prstGeom prst="roundRect">
            <a:avLst>
              <a:gd name="adj" fmla="val 6676"/>
            </a:avLst>
          </a:prstGeom>
          <a:solidFill>
            <a:srgbClr val="161B22"/>
          </a:solidFill>
          <a:ln w="12700">
            <a:solidFill>
              <a:srgbClr val="30363D"/>
            </a:solidFill>
          </a:ln>
        </p:spPr>
        <p:txBody>
          <a:bodyPr/>
          <a:lstStyle/>
          <a:p>
            <a:endParaRPr/>
          </a:p>
        </p:txBody>
      </p:sp>
      <p:sp>
        <p:nvSpPr>
          <p:cNvPr id="6" name="Shape"/>
          <p:cNvSpPr/>
          <p:nvPr/>
        </p:nvSpPr>
        <p:spPr>
          <a:xfrm>
            <a:off x="502920" y="1680000"/>
            <a:ext cx="5443080" cy="420000"/>
          </a:xfrm>
          <a:prstGeom prst="rect">
            <a:avLst/>
          </a:prstGeom>
          <a:solidFill>
            <a:srgbClr val="21262D"/>
          </a:solidFill>
          <a:ln>
            <a:noFill/>
          </a:ln>
        </p:spPr>
        <p:txBody>
          <a:bodyPr/>
          <a:lstStyle/>
          <a:p>
            <a:endParaRPr/>
          </a:p>
        </p:txBody>
      </p:sp>
      <p:sp>
        <p:nvSpPr>
          <p:cNvPr id="7" name="TextBox"/>
          <p:cNvSpPr txBox="1"/>
          <p:nvPr/>
        </p:nvSpPr>
        <p:spPr>
          <a:xfrm>
            <a:off x="702920" y="1750000"/>
            <a:ext cx="5043080" cy="280000"/>
          </a:xfrm>
          <a:prstGeom prst="rect">
            <a:avLst/>
          </a:prstGeom>
        </p:spPr>
        <p:txBody>
          <a:bodyPr wrap="none"/>
          <a:lstStyle/>
          <a:p>
            <a:r>
              <a:rPr sz="1600" b="1">
                <a:solidFill>
                  <a:srgbClr val="2F81F7"/>
                </a:solidFill>
                <a:latin typeface="Aptos"/>
              </a:rPr>
              <a:t>IDE</a:t>
            </a:r>
          </a:p>
        </p:txBody>
      </p:sp>
      <p:sp>
        <p:nvSpPr>
          <p:cNvPr id="8" name="TextBox"/>
          <p:cNvSpPr txBox="1"/>
          <p:nvPr/>
        </p:nvSpPr>
        <p:spPr>
          <a:xfrm>
            <a:off x="702920" y="2260000"/>
            <a:ext cx="5043080" cy="620000"/>
          </a:xfrm>
          <a:prstGeom prst="rect">
            <a:avLst/>
          </a:prstGeom>
        </p:spPr>
        <p:txBody>
          <a:bodyPr/>
          <a:lstStyle/>
          <a:p>
            <a:r>
              <a:rPr sz="1700">
                <a:solidFill>
                  <a:srgbClr val="F0F6FC"/>
                </a:solidFill>
                <a:latin typeface="Consolas"/>
              </a:rPr>
              <a:t>/explain   /tests   /fixTestFailure</a:t>
            </a:r>
          </a:p>
        </p:txBody>
      </p:sp>
      <p:sp>
        <p:nvSpPr>
          <p:cNvPr id="9" name="TextBox"/>
          <p:cNvSpPr txBox="1"/>
          <p:nvPr/>
        </p:nvSpPr>
        <p:spPr>
          <a:xfrm>
            <a:off x="702920" y="2900000"/>
            <a:ext cx="5043080" cy="260000"/>
          </a:xfrm>
          <a:prstGeom prst="rect">
            <a:avLst/>
          </a:prstGeom>
        </p:spPr>
        <p:txBody>
          <a:bodyPr wrap="none"/>
          <a:lstStyle/>
          <a:p>
            <a:r>
              <a:rPr sz="1300">
                <a:solidFill>
                  <a:srgbClr val="8B949E"/>
                </a:solidFill>
                <a:latin typeface="Aptos"/>
              </a:rPr>
              <a:t>slash commands</a:t>
            </a:r>
          </a:p>
        </p:txBody>
      </p:sp>
      <p:sp>
        <p:nvSpPr>
          <p:cNvPr id="10" name="TextBox"/>
          <p:cNvSpPr txBox="1"/>
          <p:nvPr/>
        </p:nvSpPr>
        <p:spPr>
          <a:xfrm>
            <a:off x="702920" y="3320000"/>
            <a:ext cx="5043080" cy="500000"/>
          </a:xfrm>
          <a:prstGeom prst="rect">
            <a:avLst/>
          </a:prstGeom>
        </p:spPr>
        <p:txBody>
          <a:bodyPr/>
          <a:lstStyle/>
          <a:p>
            <a:r>
              <a:rPr sz="1700">
                <a:solidFill>
                  <a:srgbClr val="F0F6FC"/>
                </a:solidFill>
                <a:latin typeface="Consolas"/>
              </a:rPr>
              <a:t>#file   #selection   @github</a:t>
            </a:r>
          </a:p>
        </p:txBody>
      </p:sp>
      <p:sp>
        <p:nvSpPr>
          <p:cNvPr id="11" name="TextBox"/>
          <p:cNvSpPr txBox="1"/>
          <p:nvPr/>
        </p:nvSpPr>
        <p:spPr>
          <a:xfrm>
            <a:off x="702920" y="3820000"/>
            <a:ext cx="5043080" cy="260000"/>
          </a:xfrm>
          <a:prstGeom prst="rect">
            <a:avLst/>
          </a:prstGeom>
        </p:spPr>
        <p:txBody>
          <a:bodyPr wrap="none"/>
          <a:lstStyle/>
          <a:p>
            <a:r>
              <a:rPr sz="1300">
                <a:solidFill>
                  <a:srgbClr val="8B949E"/>
                </a:solidFill>
                <a:latin typeface="Aptos"/>
              </a:rPr>
              <a:t>context references</a:t>
            </a:r>
          </a:p>
        </p:txBody>
      </p:sp>
      <p:sp>
        <p:nvSpPr>
          <p:cNvPr id="12" name="Shape"/>
          <p:cNvSpPr/>
          <p:nvPr/>
        </p:nvSpPr>
        <p:spPr>
          <a:xfrm>
            <a:off x="6246000" y="1680000"/>
            <a:ext cx="5443080" cy="2560000"/>
          </a:xfrm>
          <a:prstGeom prst="roundRect">
            <a:avLst>
              <a:gd name="adj" fmla="val 6426"/>
            </a:avLst>
          </a:prstGeom>
          <a:solidFill>
            <a:srgbClr val="161B22"/>
          </a:solidFill>
          <a:ln w="12700">
            <a:solidFill>
              <a:srgbClr val="30363D"/>
            </a:solidFill>
          </a:ln>
        </p:spPr>
        <p:txBody>
          <a:bodyPr/>
          <a:lstStyle/>
          <a:p>
            <a:endParaRPr/>
          </a:p>
        </p:txBody>
      </p:sp>
      <p:sp>
        <p:nvSpPr>
          <p:cNvPr id="13" name="Shape"/>
          <p:cNvSpPr/>
          <p:nvPr/>
        </p:nvSpPr>
        <p:spPr>
          <a:xfrm>
            <a:off x="6246000" y="1680000"/>
            <a:ext cx="5443080" cy="420000"/>
          </a:xfrm>
          <a:prstGeom prst="rect">
            <a:avLst/>
          </a:prstGeom>
          <a:solidFill>
            <a:srgbClr val="21262D"/>
          </a:solidFill>
          <a:ln>
            <a:noFill/>
          </a:ln>
        </p:spPr>
        <p:txBody>
          <a:bodyPr/>
          <a:lstStyle/>
          <a:p>
            <a:endParaRPr/>
          </a:p>
        </p:txBody>
      </p:sp>
      <p:sp>
        <p:nvSpPr>
          <p:cNvPr id="14" name="TextBox"/>
          <p:cNvSpPr txBox="1"/>
          <p:nvPr/>
        </p:nvSpPr>
        <p:spPr>
          <a:xfrm>
            <a:off x="6446000" y="1750000"/>
            <a:ext cx="5043080" cy="280000"/>
          </a:xfrm>
          <a:prstGeom prst="rect">
            <a:avLst/>
          </a:prstGeom>
        </p:spPr>
        <p:txBody>
          <a:bodyPr wrap="none"/>
          <a:lstStyle/>
          <a:p>
            <a:r>
              <a:rPr sz="1600" b="1">
                <a:solidFill>
                  <a:srgbClr val="39C5CF"/>
                </a:solidFill>
                <a:latin typeface="Aptos"/>
              </a:rPr>
              <a:t>CLI</a:t>
            </a:r>
          </a:p>
        </p:txBody>
      </p:sp>
      <p:sp>
        <p:nvSpPr>
          <p:cNvPr id="15" name="TextBox"/>
          <p:cNvSpPr txBox="1"/>
          <p:nvPr/>
        </p:nvSpPr>
        <p:spPr>
          <a:xfrm>
            <a:off x="6446000" y="2260000"/>
            <a:ext cx="5043080" cy="900000"/>
          </a:xfrm>
          <a:prstGeom prst="rect">
            <a:avLst/>
          </a:prstGeom>
        </p:spPr>
        <p:txBody>
          <a:bodyPr/>
          <a:lstStyle/>
          <a:p>
            <a:r>
              <a:rPr sz="1700">
                <a:solidFill>
                  <a:srgbClr val="F0F6FC"/>
                </a:solidFill>
                <a:latin typeface="Consolas"/>
              </a:rPr>
              <a:t>Plan   @path   /context   /compact   /agent</a:t>
            </a:r>
          </a:p>
        </p:txBody>
      </p:sp>
      <p:sp>
        <p:nvSpPr>
          <p:cNvPr id="16" name="TextBox"/>
          <p:cNvSpPr txBox="1"/>
          <p:nvPr/>
        </p:nvSpPr>
        <p:spPr>
          <a:xfrm>
            <a:off x="6446000" y="3320000"/>
            <a:ext cx="5043080" cy="700000"/>
          </a:xfrm>
          <a:prstGeom prst="rect">
            <a:avLst/>
          </a:prstGeom>
        </p:spPr>
        <p:txBody>
          <a:bodyPr/>
          <a:lstStyle/>
          <a:p>
            <a:r>
              <a:rPr sz="1400">
                <a:solidFill>
                  <a:srgbClr val="8B949E"/>
                </a:solidFill>
                <a:latin typeface="Aptos"/>
              </a:rPr>
              <a:t>@path references files  ·  /compact trims context  ·  Plan before Agent</a:t>
            </a:r>
          </a:p>
        </p:txBody>
      </p:sp>
      <p:sp>
        <p:nvSpPr>
          <p:cNvPr id="17" name="Shape"/>
          <p:cNvSpPr/>
          <p:nvPr/>
        </p:nvSpPr>
        <p:spPr>
          <a:xfrm>
            <a:off x="2896000" y="4460000"/>
            <a:ext cx="6400000" cy="620000"/>
          </a:xfrm>
          <a:prstGeom prst="roundRect">
            <a:avLst/>
          </a:prstGeom>
          <a:solidFill>
            <a:srgbClr val="161B22"/>
          </a:solidFill>
          <a:ln w="19050">
            <a:solidFill>
              <a:srgbClr val="F85149"/>
            </a:solidFill>
          </a:ln>
        </p:spPr>
        <p:txBody>
          <a:bodyPr wrap="none" anchor="ctr"/>
          <a:lstStyle/>
          <a:p>
            <a:pPr algn="ctr"/>
            <a:r>
              <a:rPr sz="1700" b="1">
                <a:solidFill>
                  <a:srgbClr val="F0F6FC"/>
                </a:solidFill>
                <a:latin typeface="Aptos"/>
              </a:rPr>
              <a:t>⚠   Rubber duck is an agent — not  /rubber-duck</a:t>
            </a:r>
          </a:p>
        </p:txBody>
      </p:sp>
      <p:sp>
        <p:nvSpPr>
          <p:cNvPr id="18" name="TextBox"/>
          <p:cNvSpPr txBox="1"/>
          <p:nvPr/>
        </p:nvSpPr>
        <p:spPr>
          <a:xfrm>
            <a:off x="502920" y="5400000"/>
            <a:ext cx="11186160" cy="560000"/>
          </a:xfrm>
          <a:prstGeom prst="rect">
            <a:avLst/>
          </a:prstGeom>
        </p:spPr>
        <p:txBody>
          <a:bodyPr anchor="ctr"/>
          <a:lstStyle/>
          <a:p>
            <a:pPr algn="ctr"/>
            <a:r>
              <a:rPr sz="1400" dirty="0">
                <a:solidFill>
                  <a:srgbClr val="8B949E"/>
                </a:solidFill>
                <a:latin typeface="Aptos"/>
              </a:rPr>
              <a:t>Type / or @ in your current surface for the authoritative list</a:t>
            </a:r>
            <a:r>
              <a:rPr lang="en-GB" sz="1400" dirty="0">
                <a:solidFill>
                  <a:srgbClr val="8B949E"/>
                </a:solidFill>
                <a:latin typeface="Aptos"/>
              </a:rPr>
              <a:t>.</a:t>
            </a:r>
            <a:r>
              <a:rPr sz="1400" dirty="0">
                <a:solidFill>
                  <a:srgbClr val="8B949E"/>
                </a:solidFill>
                <a:latin typeface="Aptos"/>
              </a:rPr>
              <a:t> /help is the safest discovery path. Commands are not universal across surfaces.</a:t>
            </a:r>
          </a:p>
        </p:txBody>
      </p:sp>
      <p:sp>
        <p:nvSpPr>
          <p:cNvPr id="19" name="TextBox"/>
          <p:cNvSpPr txBox="1"/>
          <p:nvPr/>
        </p:nvSpPr>
        <p:spPr>
          <a:xfrm>
            <a:off x="502920" y="6120000"/>
            <a:ext cx="9200000" cy="260000"/>
          </a:xfrm>
          <a:prstGeom prst="rect">
            <a:avLst/>
          </a:prstGeom>
        </p:spPr>
        <p:txBody>
          <a:bodyPr wrap="none"/>
          <a:lstStyle/>
          <a:p>
            <a:r>
              <a:rPr sz="1050">
                <a:solidFill>
                  <a:srgbClr val="8B949E"/>
                </a:solidFill>
                <a:latin typeface="Aptos"/>
              </a:rPr>
              <a:t>Source: GitHub Copilot chat commands &amp; Copilot CLI docs · docs.github.com</a:t>
            </a:r>
          </a:p>
        </p:txBody>
      </p:sp>
      <p:sp>
        <p:nvSpPr>
          <p:cNvPr id="20" name="TextBox"/>
          <p:cNvSpPr txBox="1"/>
          <p:nvPr/>
        </p:nvSpPr>
        <p:spPr>
          <a:xfrm>
            <a:off x="10600000" y="6120000"/>
            <a:ext cx="1089080" cy="260000"/>
          </a:xfrm>
          <a:prstGeom prst="rect">
            <a:avLst/>
          </a:prstGeom>
        </p:spPr>
        <p:txBody>
          <a:bodyPr wrap="none"/>
          <a:lstStyle/>
          <a:p>
            <a:pPr algn="r"/>
            <a:r>
              <a:rPr sz="1050" dirty="0">
                <a:solidFill>
                  <a:srgbClr val="8B949E"/>
                </a:solidFill>
                <a:latin typeface="Aptos"/>
              </a:rPr>
              <a:t>0</a:t>
            </a:r>
            <a:r>
              <a:rPr lang="en-GB" sz="1050" dirty="0">
                <a:solidFill>
                  <a:srgbClr val="8B949E"/>
                </a:solidFill>
                <a:latin typeface="Aptos"/>
              </a:rPr>
              <a:t>8</a:t>
            </a:r>
            <a:r>
              <a:rPr sz="1050" dirty="0">
                <a:solidFill>
                  <a:srgbClr val="8B949E"/>
                </a:solidFill>
                <a:latin typeface="Aptos"/>
              </a:rPr>
              <a:t> / 1</a:t>
            </a:r>
            <a:r>
              <a:rPr lang="en-GB" sz="1050" dirty="0">
                <a:solidFill>
                  <a:srgbClr val="8B949E"/>
                </a:solidFill>
                <a:latin typeface="Aptos"/>
              </a:rPr>
              <a:t>4</a:t>
            </a:r>
            <a:endParaRPr sz="1050" dirty="0">
              <a:solidFill>
                <a:srgbClr val="8B949E"/>
              </a:solidFill>
              <a:latin typeface="Aptos"/>
            </a:endParaRPr>
          </a:p>
        </p:txBody>
      </p:sp>
      <p:sp>
        <p:nvSpPr>
          <p:cNvPr id="21" name="Shape"/>
          <p:cNvSpPr/>
          <p:nvPr/>
        </p:nvSpPr>
        <p:spPr>
          <a:xfrm>
            <a:off x="502920" y="6730000"/>
            <a:ext cx="1788160" cy="62000"/>
          </a:xfrm>
          <a:prstGeom prst="rect">
            <a:avLst/>
          </a:prstGeom>
          <a:solidFill>
            <a:srgbClr val="30363D"/>
          </a:solidFill>
          <a:ln>
            <a:noFill/>
          </a:ln>
        </p:spPr>
        <p:txBody>
          <a:bodyPr/>
          <a:lstStyle/>
          <a:p>
            <a:endParaRPr/>
          </a:p>
        </p:txBody>
      </p:sp>
      <p:sp>
        <p:nvSpPr>
          <p:cNvPr id="22" name="Shape"/>
          <p:cNvSpPr/>
          <p:nvPr/>
        </p:nvSpPr>
        <p:spPr>
          <a:xfrm>
            <a:off x="2382520" y="6730000"/>
            <a:ext cx="1788160" cy="62000"/>
          </a:xfrm>
          <a:prstGeom prst="rect">
            <a:avLst/>
          </a:prstGeom>
          <a:solidFill>
            <a:srgbClr val="39C5CF"/>
          </a:solidFill>
          <a:ln>
            <a:noFill/>
          </a:ln>
        </p:spPr>
        <p:txBody>
          <a:bodyPr/>
          <a:lstStyle/>
          <a:p>
            <a:endParaRPr/>
          </a:p>
        </p:txBody>
      </p:sp>
      <p:sp>
        <p:nvSpPr>
          <p:cNvPr id="23" name="Shape"/>
          <p:cNvSpPr/>
          <p:nvPr/>
        </p:nvSpPr>
        <p:spPr>
          <a:xfrm>
            <a:off x="4262120" y="6730000"/>
            <a:ext cx="1788160" cy="62000"/>
          </a:xfrm>
          <a:prstGeom prst="rect">
            <a:avLst/>
          </a:prstGeom>
          <a:solidFill>
            <a:srgbClr val="30363D"/>
          </a:solidFill>
          <a:ln>
            <a:noFill/>
          </a:ln>
        </p:spPr>
        <p:txBody>
          <a:bodyPr/>
          <a:lstStyle/>
          <a:p>
            <a:endParaRPr/>
          </a:p>
        </p:txBody>
      </p:sp>
      <p:sp>
        <p:nvSpPr>
          <p:cNvPr id="24" name="Shape"/>
          <p:cNvSpPr/>
          <p:nvPr/>
        </p:nvSpPr>
        <p:spPr>
          <a:xfrm>
            <a:off x="6141720" y="6730000"/>
            <a:ext cx="1788160" cy="62000"/>
          </a:xfrm>
          <a:prstGeom prst="rect">
            <a:avLst/>
          </a:prstGeom>
          <a:solidFill>
            <a:srgbClr val="30363D"/>
          </a:solidFill>
          <a:ln>
            <a:noFill/>
          </a:ln>
        </p:spPr>
        <p:txBody>
          <a:bodyPr/>
          <a:lstStyle/>
          <a:p>
            <a:endParaRPr/>
          </a:p>
        </p:txBody>
      </p:sp>
      <p:sp>
        <p:nvSpPr>
          <p:cNvPr id="25" name="Shape"/>
          <p:cNvSpPr/>
          <p:nvPr/>
        </p:nvSpPr>
        <p:spPr>
          <a:xfrm>
            <a:off x="8021320" y="6730000"/>
            <a:ext cx="1788160" cy="62000"/>
          </a:xfrm>
          <a:prstGeom prst="rect">
            <a:avLst/>
          </a:prstGeom>
          <a:solidFill>
            <a:srgbClr val="30363D"/>
          </a:solidFill>
          <a:ln>
            <a:noFill/>
          </a:ln>
        </p:spPr>
        <p:txBody>
          <a:bodyPr/>
          <a:lstStyle/>
          <a:p>
            <a:endParaRPr/>
          </a:p>
        </p:txBody>
      </p:sp>
      <p:sp>
        <p:nvSpPr>
          <p:cNvPr id="26" name="Shape"/>
          <p:cNvSpPr/>
          <p:nvPr/>
        </p:nvSpPr>
        <p:spPr>
          <a:xfrm>
            <a:off x="9900920" y="6730000"/>
            <a:ext cx="1788160" cy="62000"/>
          </a:xfrm>
          <a:prstGeom prst="rect">
            <a:avLst/>
          </a:prstGeom>
          <a:solidFill>
            <a:srgbClr val="30363D"/>
          </a:solidFill>
          <a:ln>
            <a:noFill/>
          </a:ln>
        </p:spPr>
        <p:txBody>
          <a:bodyPr/>
          <a:lstStyle/>
          <a:p>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p:cNvSpPr/>
          <p:nvPr/>
        </p:nvSpPr>
        <p:spPr>
          <a:xfrm>
            <a:off x="0" y="0"/>
            <a:ext cx="12192000" cy="6858000"/>
          </a:xfrm>
          <a:prstGeom prst="rect">
            <a:avLst/>
          </a:prstGeom>
          <a:solidFill>
            <a:srgbClr val="0D1117"/>
          </a:solidFill>
          <a:ln>
            <a:noFill/>
          </a:ln>
        </p:spPr>
        <p:txBody>
          <a:bodyPr/>
          <a:lstStyle/>
          <a:p>
            <a:endParaRPr/>
          </a:p>
        </p:txBody>
      </p:sp>
      <p:sp>
        <p:nvSpPr>
          <p:cNvPr id="3" name="TextBox"/>
          <p:cNvSpPr txBox="1"/>
          <p:nvPr/>
        </p:nvSpPr>
        <p:spPr>
          <a:xfrm>
            <a:off x="502920" y="300000"/>
            <a:ext cx="6000000" cy="250000"/>
          </a:xfrm>
          <a:prstGeom prst="rect">
            <a:avLst/>
          </a:prstGeom>
        </p:spPr>
        <p:txBody>
          <a:bodyPr wrap="none"/>
          <a:lstStyle/>
          <a:p>
            <a:r>
              <a:rPr sz="1300" b="1">
                <a:solidFill>
                  <a:srgbClr val="DB61A2"/>
                </a:solidFill>
                <a:latin typeface="Aptos Display"/>
              </a:rPr>
              <a:t>CUSTOMIZE</a:t>
            </a:r>
          </a:p>
        </p:txBody>
      </p:sp>
      <p:sp>
        <p:nvSpPr>
          <p:cNvPr id="4" name="TextBox"/>
          <p:cNvSpPr txBox="1"/>
          <p:nvPr/>
        </p:nvSpPr>
        <p:spPr>
          <a:xfrm>
            <a:off x="502920" y="560000"/>
            <a:ext cx="11186160" cy="700000"/>
          </a:xfrm>
          <a:prstGeom prst="rect">
            <a:avLst/>
          </a:prstGeom>
        </p:spPr>
        <p:txBody>
          <a:bodyPr wrap="none"/>
          <a:lstStyle/>
          <a:p>
            <a:r>
              <a:rPr sz="3200" b="1">
                <a:solidFill>
                  <a:srgbClr val="F0F6FC"/>
                </a:solidFill>
                <a:latin typeface="Aptos Display"/>
              </a:rPr>
              <a:t>The customization ladder</a:t>
            </a:r>
          </a:p>
        </p:txBody>
      </p:sp>
      <p:sp>
        <p:nvSpPr>
          <p:cNvPr id="5" name="Shape"/>
          <p:cNvSpPr/>
          <p:nvPr/>
        </p:nvSpPr>
        <p:spPr>
          <a:xfrm>
            <a:off x="502920" y="1680000"/>
            <a:ext cx="7600000" cy="760000"/>
          </a:xfrm>
          <a:prstGeom prst="roundRect">
            <a:avLst/>
          </a:prstGeom>
          <a:solidFill>
            <a:srgbClr val="161B22"/>
          </a:solidFill>
          <a:ln w="12700">
            <a:solidFill>
              <a:srgbClr val="30363D"/>
            </a:solidFill>
          </a:ln>
        </p:spPr>
        <p:txBody>
          <a:bodyPr/>
          <a:lstStyle/>
          <a:p>
            <a:endParaRPr/>
          </a:p>
        </p:txBody>
      </p:sp>
      <p:sp>
        <p:nvSpPr>
          <p:cNvPr id="6" name="TextBox"/>
          <p:cNvSpPr txBox="1"/>
          <p:nvPr/>
        </p:nvSpPr>
        <p:spPr>
          <a:xfrm>
            <a:off x="702920" y="1780000"/>
            <a:ext cx="3200000" cy="300000"/>
          </a:xfrm>
          <a:prstGeom prst="rect">
            <a:avLst/>
          </a:prstGeom>
        </p:spPr>
        <p:txBody>
          <a:bodyPr wrap="none"/>
          <a:lstStyle/>
          <a:p>
            <a:r>
              <a:rPr sz="1500">
                <a:solidFill>
                  <a:srgbClr val="F0F6FC"/>
                </a:solidFill>
                <a:latin typeface="Aptos"/>
              </a:rPr>
              <a:t>Always apply a rule</a:t>
            </a:r>
          </a:p>
        </p:txBody>
      </p:sp>
      <p:sp>
        <p:nvSpPr>
          <p:cNvPr id="7" name="TextBox"/>
          <p:cNvSpPr txBox="1"/>
          <p:nvPr/>
        </p:nvSpPr>
        <p:spPr>
          <a:xfrm>
            <a:off x="4000000" y="1780000"/>
            <a:ext cx="4000000" cy="300000"/>
          </a:xfrm>
          <a:prstGeom prst="rect">
            <a:avLst/>
          </a:prstGeom>
        </p:spPr>
        <p:txBody>
          <a:bodyPr wrap="none"/>
          <a:lstStyle/>
          <a:p>
            <a:r>
              <a:rPr sz="1700" b="1">
                <a:solidFill>
                  <a:srgbClr val="2F81F7"/>
                </a:solidFill>
                <a:latin typeface="Aptos"/>
              </a:rPr>
              <a:t>→  Instructions</a:t>
            </a:r>
          </a:p>
        </p:txBody>
      </p:sp>
      <p:sp>
        <p:nvSpPr>
          <p:cNvPr id="8" name="TextBox"/>
          <p:cNvSpPr txBox="1"/>
          <p:nvPr/>
        </p:nvSpPr>
        <p:spPr>
          <a:xfrm>
            <a:off x="702920" y="2110000"/>
            <a:ext cx="7200000" cy="280000"/>
          </a:xfrm>
          <a:prstGeom prst="rect">
            <a:avLst/>
          </a:prstGeom>
        </p:spPr>
        <p:txBody>
          <a:bodyPr wrap="none"/>
          <a:lstStyle/>
          <a:p>
            <a:r>
              <a:rPr sz="1200" dirty="0">
                <a:solidFill>
                  <a:srgbClr val="8B949E"/>
                </a:solidFill>
                <a:latin typeface="Consolas"/>
              </a:rPr>
              <a:t>.</a:t>
            </a:r>
            <a:r>
              <a:rPr sz="1200" dirty="0" err="1">
                <a:solidFill>
                  <a:srgbClr val="8B949E"/>
                </a:solidFill>
                <a:latin typeface="Consolas"/>
              </a:rPr>
              <a:t>github</a:t>
            </a:r>
            <a:r>
              <a:rPr sz="1200" dirty="0">
                <a:solidFill>
                  <a:srgbClr val="8B949E"/>
                </a:solidFill>
                <a:latin typeface="Consolas"/>
              </a:rPr>
              <a:t>/copilot-instructions.md</a:t>
            </a:r>
            <a:r>
              <a:rPr lang="en-GB" sz="1200" dirty="0">
                <a:solidFill>
                  <a:srgbClr val="8B949E"/>
                </a:solidFill>
                <a:latin typeface="Consolas"/>
              </a:rPr>
              <a:t> or .</a:t>
            </a:r>
            <a:r>
              <a:rPr lang="en-GB" sz="1200" dirty="0" err="1">
                <a:solidFill>
                  <a:srgbClr val="8B949E"/>
                </a:solidFill>
                <a:latin typeface="Consolas"/>
              </a:rPr>
              <a:t>github</a:t>
            </a:r>
            <a:r>
              <a:rPr lang="en-GB" sz="1200" dirty="0">
                <a:solidFill>
                  <a:srgbClr val="8B949E"/>
                </a:solidFill>
                <a:latin typeface="Consolas"/>
              </a:rPr>
              <a:t>/instructions/*.instructions.md</a:t>
            </a:r>
            <a:endParaRPr sz="1200" dirty="0">
              <a:solidFill>
                <a:srgbClr val="8B949E"/>
              </a:solidFill>
              <a:latin typeface="Consolas"/>
            </a:endParaRPr>
          </a:p>
        </p:txBody>
      </p:sp>
      <p:sp>
        <p:nvSpPr>
          <p:cNvPr id="9" name="Shape"/>
          <p:cNvSpPr/>
          <p:nvPr/>
        </p:nvSpPr>
        <p:spPr>
          <a:xfrm>
            <a:off x="502920" y="2580000"/>
            <a:ext cx="7600000" cy="760000"/>
          </a:xfrm>
          <a:prstGeom prst="roundRect">
            <a:avLst/>
          </a:prstGeom>
          <a:solidFill>
            <a:srgbClr val="161B22"/>
          </a:solidFill>
          <a:ln w="12700">
            <a:solidFill>
              <a:srgbClr val="30363D"/>
            </a:solidFill>
          </a:ln>
        </p:spPr>
        <p:txBody>
          <a:bodyPr/>
          <a:lstStyle/>
          <a:p>
            <a:endParaRPr/>
          </a:p>
        </p:txBody>
      </p:sp>
      <p:sp>
        <p:nvSpPr>
          <p:cNvPr id="10" name="TextBox"/>
          <p:cNvSpPr txBox="1"/>
          <p:nvPr/>
        </p:nvSpPr>
        <p:spPr>
          <a:xfrm>
            <a:off x="702920" y="2680000"/>
            <a:ext cx="3200000" cy="300000"/>
          </a:xfrm>
          <a:prstGeom prst="rect">
            <a:avLst/>
          </a:prstGeom>
        </p:spPr>
        <p:txBody>
          <a:bodyPr wrap="none"/>
          <a:lstStyle/>
          <a:p>
            <a:r>
              <a:rPr sz="1500">
                <a:solidFill>
                  <a:srgbClr val="F0F6FC"/>
                </a:solidFill>
                <a:latin typeface="Aptos"/>
              </a:rPr>
              <a:t>Reuse one task template</a:t>
            </a:r>
          </a:p>
        </p:txBody>
      </p:sp>
      <p:sp>
        <p:nvSpPr>
          <p:cNvPr id="11" name="TextBox"/>
          <p:cNvSpPr txBox="1"/>
          <p:nvPr/>
        </p:nvSpPr>
        <p:spPr>
          <a:xfrm>
            <a:off x="4000000" y="2680000"/>
            <a:ext cx="4000000" cy="300000"/>
          </a:xfrm>
          <a:prstGeom prst="rect">
            <a:avLst/>
          </a:prstGeom>
        </p:spPr>
        <p:txBody>
          <a:bodyPr wrap="none"/>
          <a:lstStyle/>
          <a:p>
            <a:r>
              <a:rPr sz="1700" b="1">
                <a:solidFill>
                  <a:srgbClr val="39C5CF"/>
                </a:solidFill>
                <a:latin typeface="Aptos"/>
              </a:rPr>
              <a:t>→  Prompt file</a:t>
            </a:r>
          </a:p>
        </p:txBody>
      </p:sp>
      <p:sp>
        <p:nvSpPr>
          <p:cNvPr id="12" name="TextBox"/>
          <p:cNvSpPr txBox="1"/>
          <p:nvPr/>
        </p:nvSpPr>
        <p:spPr>
          <a:xfrm>
            <a:off x="702920" y="3010000"/>
            <a:ext cx="7200000" cy="280000"/>
          </a:xfrm>
          <a:prstGeom prst="rect">
            <a:avLst/>
          </a:prstGeom>
        </p:spPr>
        <p:txBody>
          <a:bodyPr wrap="none"/>
          <a:lstStyle/>
          <a:p>
            <a:r>
              <a:rPr sz="1200" dirty="0">
                <a:solidFill>
                  <a:srgbClr val="8B949E"/>
                </a:solidFill>
                <a:latin typeface="Consolas"/>
              </a:rPr>
              <a:t>.</a:t>
            </a:r>
            <a:r>
              <a:rPr sz="1200" dirty="0" err="1">
                <a:solidFill>
                  <a:srgbClr val="8B949E"/>
                </a:solidFill>
                <a:latin typeface="Consolas"/>
              </a:rPr>
              <a:t>github</a:t>
            </a:r>
            <a:r>
              <a:rPr sz="1200" dirty="0">
                <a:solidFill>
                  <a:srgbClr val="8B949E"/>
                </a:solidFill>
                <a:latin typeface="Consolas"/>
              </a:rPr>
              <a:t>/prompts/*.prompt.md</a:t>
            </a:r>
          </a:p>
        </p:txBody>
      </p:sp>
      <p:sp>
        <p:nvSpPr>
          <p:cNvPr id="13" name="Shape"/>
          <p:cNvSpPr/>
          <p:nvPr/>
        </p:nvSpPr>
        <p:spPr>
          <a:xfrm>
            <a:off x="502920" y="3480000"/>
            <a:ext cx="7600000" cy="760000"/>
          </a:xfrm>
          <a:prstGeom prst="roundRect">
            <a:avLst/>
          </a:prstGeom>
          <a:solidFill>
            <a:srgbClr val="161B22"/>
          </a:solidFill>
          <a:ln w="12700">
            <a:solidFill>
              <a:srgbClr val="30363D"/>
            </a:solidFill>
          </a:ln>
        </p:spPr>
        <p:txBody>
          <a:bodyPr/>
          <a:lstStyle/>
          <a:p>
            <a:endParaRPr/>
          </a:p>
        </p:txBody>
      </p:sp>
      <p:sp>
        <p:nvSpPr>
          <p:cNvPr id="14" name="TextBox"/>
          <p:cNvSpPr txBox="1"/>
          <p:nvPr/>
        </p:nvSpPr>
        <p:spPr>
          <a:xfrm>
            <a:off x="702920" y="3580000"/>
            <a:ext cx="3200000" cy="300000"/>
          </a:xfrm>
          <a:prstGeom prst="rect">
            <a:avLst/>
          </a:prstGeom>
        </p:spPr>
        <p:txBody>
          <a:bodyPr wrap="none"/>
          <a:lstStyle/>
          <a:p>
            <a:r>
              <a:rPr sz="1500">
                <a:solidFill>
                  <a:srgbClr val="F0F6FC"/>
                </a:solidFill>
                <a:latin typeface="Aptos"/>
              </a:rPr>
              <a:t>Package a workflow</a:t>
            </a:r>
          </a:p>
        </p:txBody>
      </p:sp>
      <p:sp>
        <p:nvSpPr>
          <p:cNvPr id="15" name="TextBox"/>
          <p:cNvSpPr txBox="1"/>
          <p:nvPr/>
        </p:nvSpPr>
        <p:spPr>
          <a:xfrm>
            <a:off x="4000000" y="3580000"/>
            <a:ext cx="4000000" cy="300000"/>
          </a:xfrm>
          <a:prstGeom prst="rect">
            <a:avLst/>
          </a:prstGeom>
        </p:spPr>
        <p:txBody>
          <a:bodyPr wrap="none"/>
          <a:lstStyle/>
          <a:p>
            <a:r>
              <a:rPr sz="1700" b="1">
                <a:solidFill>
                  <a:srgbClr val="A371F7"/>
                </a:solidFill>
                <a:latin typeface="Aptos"/>
              </a:rPr>
              <a:t>→  Skill</a:t>
            </a:r>
          </a:p>
        </p:txBody>
      </p:sp>
      <p:sp>
        <p:nvSpPr>
          <p:cNvPr id="16" name="TextBox"/>
          <p:cNvSpPr txBox="1"/>
          <p:nvPr/>
        </p:nvSpPr>
        <p:spPr>
          <a:xfrm>
            <a:off x="702920" y="3910000"/>
            <a:ext cx="7200000" cy="280000"/>
          </a:xfrm>
          <a:prstGeom prst="rect">
            <a:avLst/>
          </a:prstGeom>
        </p:spPr>
        <p:txBody>
          <a:bodyPr wrap="none"/>
          <a:lstStyle/>
          <a:p>
            <a:r>
              <a:rPr sz="1200" dirty="0">
                <a:solidFill>
                  <a:srgbClr val="8B949E"/>
                </a:solidFill>
                <a:latin typeface="Consolas"/>
              </a:rPr>
              <a:t>.</a:t>
            </a:r>
            <a:r>
              <a:rPr sz="1200" dirty="0" err="1">
                <a:solidFill>
                  <a:srgbClr val="8B949E"/>
                </a:solidFill>
                <a:latin typeface="Consolas"/>
              </a:rPr>
              <a:t>github</a:t>
            </a:r>
            <a:r>
              <a:rPr sz="1200" dirty="0">
                <a:solidFill>
                  <a:srgbClr val="8B949E"/>
                </a:solidFill>
                <a:latin typeface="Consolas"/>
              </a:rPr>
              <a:t>/skills/*/SKILL.md</a:t>
            </a:r>
          </a:p>
        </p:txBody>
      </p:sp>
      <p:sp>
        <p:nvSpPr>
          <p:cNvPr id="17" name="Shape"/>
          <p:cNvSpPr/>
          <p:nvPr/>
        </p:nvSpPr>
        <p:spPr>
          <a:xfrm>
            <a:off x="502920" y="4380000"/>
            <a:ext cx="7600000" cy="760000"/>
          </a:xfrm>
          <a:prstGeom prst="roundRect">
            <a:avLst/>
          </a:prstGeom>
          <a:solidFill>
            <a:srgbClr val="161B22"/>
          </a:solidFill>
          <a:ln w="12700">
            <a:solidFill>
              <a:srgbClr val="30363D"/>
            </a:solidFill>
          </a:ln>
        </p:spPr>
        <p:txBody>
          <a:bodyPr/>
          <a:lstStyle/>
          <a:p>
            <a:endParaRPr/>
          </a:p>
        </p:txBody>
      </p:sp>
      <p:sp>
        <p:nvSpPr>
          <p:cNvPr id="18" name="TextBox"/>
          <p:cNvSpPr txBox="1"/>
          <p:nvPr/>
        </p:nvSpPr>
        <p:spPr>
          <a:xfrm>
            <a:off x="702920" y="4480000"/>
            <a:ext cx="3200000" cy="300000"/>
          </a:xfrm>
          <a:prstGeom prst="rect">
            <a:avLst/>
          </a:prstGeom>
        </p:spPr>
        <p:txBody>
          <a:bodyPr wrap="none"/>
          <a:lstStyle/>
          <a:p>
            <a:r>
              <a:rPr sz="1500">
                <a:solidFill>
                  <a:srgbClr val="F0F6FC"/>
                </a:solidFill>
                <a:latin typeface="Aptos"/>
              </a:rPr>
              <a:t>Specialize a teammate</a:t>
            </a:r>
          </a:p>
        </p:txBody>
      </p:sp>
      <p:sp>
        <p:nvSpPr>
          <p:cNvPr id="19" name="TextBox"/>
          <p:cNvSpPr txBox="1"/>
          <p:nvPr/>
        </p:nvSpPr>
        <p:spPr>
          <a:xfrm>
            <a:off x="4000000" y="4480000"/>
            <a:ext cx="4000000" cy="300000"/>
          </a:xfrm>
          <a:prstGeom prst="rect">
            <a:avLst/>
          </a:prstGeom>
        </p:spPr>
        <p:txBody>
          <a:bodyPr wrap="none"/>
          <a:lstStyle/>
          <a:p>
            <a:r>
              <a:rPr sz="1700" b="1">
                <a:solidFill>
                  <a:srgbClr val="DB61A2"/>
                </a:solidFill>
                <a:latin typeface="Aptos"/>
              </a:rPr>
              <a:t>→  Custom agent</a:t>
            </a:r>
          </a:p>
        </p:txBody>
      </p:sp>
      <p:sp>
        <p:nvSpPr>
          <p:cNvPr id="20" name="TextBox"/>
          <p:cNvSpPr txBox="1"/>
          <p:nvPr/>
        </p:nvSpPr>
        <p:spPr>
          <a:xfrm>
            <a:off x="702920" y="4810000"/>
            <a:ext cx="7200000" cy="280000"/>
          </a:xfrm>
          <a:prstGeom prst="rect">
            <a:avLst/>
          </a:prstGeom>
        </p:spPr>
        <p:txBody>
          <a:bodyPr wrap="none"/>
          <a:lstStyle/>
          <a:p>
            <a:r>
              <a:rPr sz="1200" dirty="0">
                <a:solidFill>
                  <a:srgbClr val="8B949E"/>
                </a:solidFill>
                <a:latin typeface="Consolas"/>
              </a:rPr>
              <a:t>.</a:t>
            </a:r>
            <a:r>
              <a:rPr sz="1200" dirty="0" err="1">
                <a:solidFill>
                  <a:srgbClr val="8B949E"/>
                </a:solidFill>
                <a:latin typeface="Consolas"/>
              </a:rPr>
              <a:t>github</a:t>
            </a:r>
            <a:r>
              <a:rPr sz="1200" dirty="0">
                <a:solidFill>
                  <a:srgbClr val="8B949E"/>
                </a:solidFill>
                <a:latin typeface="Consolas"/>
              </a:rPr>
              <a:t>/agents/*</a:t>
            </a:r>
            <a:r>
              <a:rPr lang="en-GB" sz="1200" dirty="0">
                <a:solidFill>
                  <a:srgbClr val="8B949E"/>
                </a:solidFill>
                <a:latin typeface="Consolas"/>
              </a:rPr>
              <a:t>.agent</a:t>
            </a:r>
            <a:r>
              <a:rPr sz="1200" dirty="0">
                <a:solidFill>
                  <a:srgbClr val="8B949E"/>
                </a:solidFill>
                <a:latin typeface="Consolas"/>
              </a:rPr>
              <a:t>.md</a:t>
            </a:r>
          </a:p>
        </p:txBody>
      </p:sp>
      <p:sp>
        <p:nvSpPr>
          <p:cNvPr id="21" name="Shape"/>
          <p:cNvSpPr/>
          <p:nvPr/>
        </p:nvSpPr>
        <p:spPr>
          <a:xfrm>
            <a:off x="8300000" y="1680000"/>
            <a:ext cx="3389080" cy="3460000"/>
          </a:xfrm>
          <a:prstGeom prst="roundRect">
            <a:avLst>
              <a:gd name="adj" fmla="val 4214"/>
            </a:avLst>
          </a:prstGeom>
          <a:solidFill>
            <a:srgbClr val="21262D"/>
          </a:solidFill>
          <a:ln w="15875">
            <a:solidFill>
              <a:srgbClr val="DB61A2"/>
            </a:solidFill>
          </a:ln>
        </p:spPr>
        <p:txBody>
          <a:bodyPr/>
          <a:lstStyle/>
          <a:p>
            <a:endParaRPr/>
          </a:p>
        </p:txBody>
      </p:sp>
      <p:sp>
        <p:nvSpPr>
          <p:cNvPr id="22" name="TextBox"/>
          <p:cNvSpPr txBox="1"/>
          <p:nvPr/>
        </p:nvSpPr>
        <p:spPr>
          <a:xfrm>
            <a:off x="8500000" y="1840000"/>
            <a:ext cx="3000000" cy="380000"/>
          </a:xfrm>
          <a:prstGeom prst="rect">
            <a:avLst/>
          </a:prstGeom>
        </p:spPr>
        <p:txBody>
          <a:bodyPr wrap="none"/>
          <a:lstStyle/>
          <a:p>
            <a:r>
              <a:rPr sz="1800" b="1">
                <a:solidFill>
                  <a:srgbClr val="DB61A2"/>
                </a:solidFill>
                <a:latin typeface="Aptos Display"/>
              </a:rPr>
              <a:t>Start small</a:t>
            </a:r>
          </a:p>
        </p:txBody>
      </p:sp>
      <p:sp>
        <p:nvSpPr>
          <p:cNvPr id="23" name="TextBox"/>
          <p:cNvSpPr txBox="1"/>
          <p:nvPr/>
        </p:nvSpPr>
        <p:spPr>
          <a:xfrm>
            <a:off x="8500000" y="2360000"/>
            <a:ext cx="3000000" cy="1200000"/>
          </a:xfrm>
          <a:prstGeom prst="rect">
            <a:avLst/>
          </a:prstGeom>
        </p:spPr>
        <p:txBody>
          <a:bodyPr/>
          <a:lstStyle/>
          <a:p>
            <a:r>
              <a:rPr sz="1600">
                <a:solidFill>
                  <a:srgbClr val="F0F6FC"/>
                </a:solidFill>
                <a:latin typeface="Aptos"/>
              </a:rPr>
              <a:t>Start with instructions.</a:t>
            </a:r>
          </a:p>
          <a:p>
            <a:endParaRPr sz="1600">
              <a:solidFill>
                <a:srgbClr val="F0F6FC"/>
              </a:solidFill>
              <a:latin typeface="Aptos"/>
            </a:endParaRPr>
          </a:p>
          <a:p>
            <a:r>
              <a:rPr sz="1600">
                <a:solidFill>
                  <a:srgbClr val="F0F6FC"/>
                </a:solidFill>
                <a:latin typeface="Aptos"/>
              </a:rPr>
              <a:t>Add complexity only when repetition justifies it.</a:t>
            </a:r>
          </a:p>
        </p:txBody>
      </p:sp>
      <p:sp>
        <p:nvSpPr>
          <p:cNvPr id="24" name="TextBox"/>
          <p:cNvSpPr txBox="1"/>
          <p:nvPr/>
        </p:nvSpPr>
        <p:spPr>
          <a:xfrm>
            <a:off x="8500000" y="4020000"/>
            <a:ext cx="3000000" cy="1000000"/>
          </a:xfrm>
          <a:prstGeom prst="rect">
            <a:avLst/>
          </a:prstGeom>
        </p:spPr>
        <p:txBody>
          <a:bodyPr/>
          <a:lstStyle/>
          <a:p>
            <a:r>
              <a:rPr sz="1350">
                <a:solidFill>
                  <a:srgbClr val="8B949E"/>
                </a:solidFill>
                <a:latin typeface="Aptos"/>
              </a:rPr>
              <a:t>Instructions load automatically. Prompt files stay supported — manual and surface-limited.</a:t>
            </a:r>
          </a:p>
        </p:txBody>
      </p:sp>
      <p:sp>
        <p:nvSpPr>
          <p:cNvPr id="25" name="TextBox"/>
          <p:cNvSpPr txBox="1"/>
          <p:nvPr/>
        </p:nvSpPr>
        <p:spPr>
          <a:xfrm>
            <a:off x="502920" y="5360000"/>
            <a:ext cx="7600000" cy="320000"/>
          </a:xfrm>
          <a:prstGeom prst="rect">
            <a:avLst/>
          </a:prstGeom>
        </p:spPr>
        <p:txBody>
          <a:bodyPr wrap="none"/>
          <a:lstStyle/>
          <a:p>
            <a:r>
              <a:rPr sz="1400">
                <a:solidFill>
                  <a:srgbClr val="8B949E"/>
                </a:solidFill>
                <a:latin typeface="Aptos"/>
              </a:rPr>
              <a:t>Paths are exact — and no single primitive replaces the others.</a:t>
            </a:r>
          </a:p>
        </p:txBody>
      </p:sp>
      <p:sp>
        <p:nvSpPr>
          <p:cNvPr id="26" name="TextBox"/>
          <p:cNvSpPr txBox="1"/>
          <p:nvPr/>
        </p:nvSpPr>
        <p:spPr>
          <a:xfrm>
            <a:off x="502920" y="6120000"/>
            <a:ext cx="9200000" cy="260000"/>
          </a:xfrm>
          <a:prstGeom prst="rect">
            <a:avLst/>
          </a:prstGeom>
        </p:spPr>
        <p:txBody>
          <a:bodyPr wrap="none"/>
          <a:lstStyle/>
          <a:p>
            <a:r>
              <a:rPr sz="1050">
                <a:solidFill>
                  <a:srgbClr val="8B949E"/>
                </a:solidFill>
                <a:latin typeface="Aptos"/>
              </a:rPr>
              <a:t>Source: GitHub — customization overview, agent skills &amp; custom agents · docs.github.com</a:t>
            </a:r>
          </a:p>
        </p:txBody>
      </p:sp>
      <p:sp>
        <p:nvSpPr>
          <p:cNvPr id="27" name="TextBox"/>
          <p:cNvSpPr txBox="1"/>
          <p:nvPr/>
        </p:nvSpPr>
        <p:spPr>
          <a:xfrm>
            <a:off x="10600000" y="6120000"/>
            <a:ext cx="1089080" cy="260000"/>
          </a:xfrm>
          <a:prstGeom prst="rect">
            <a:avLst/>
          </a:prstGeom>
        </p:spPr>
        <p:txBody>
          <a:bodyPr wrap="none"/>
          <a:lstStyle/>
          <a:p>
            <a:pPr algn="r"/>
            <a:r>
              <a:rPr lang="en-GB" sz="1050" dirty="0">
                <a:solidFill>
                  <a:srgbClr val="8B949E"/>
                </a:solidFill>
                <a:latin typeface="Aptos"/>
              </a:rPr>
              <a:t>09</a:t>
            </a:r>
            <a:r>
              <a:rPr sz="1050" dirty="0">
                <a:solidFill>
                  <a:srgbClr val="8B949E"/>
                </a:solidFill>
                <a:latin typeface="Aptos"/>
              </a:rPr>
              <a:t> / 1</a:t>
            </a:r>
            <a:r>
              <a:rPr lang="en-GB" sz="1050" dirty="0">
                <a:solidFill>
                  <a:srgbClr val="8B949E"/>
                </a:solidFill>
                <a:latin typeface="Aptos"/>
              </a:rPr>
              <a:t>4</a:t>
            </a:r>
            <a:endParaRPr sz="1050" dirty="0">
              <a:solidFill>
                <a:srgbClr val="8B949E"/>
              </a:solidFill>
              <a:latin typeface="Aptos"/>
            </a:endParaRPr>
          </a:p>
        </p:txBody>
      </p:sp>
      <p:sp>
        <p:nvSpPr>
          <p:cNvPr id="28" name="Shape"/>
          <p:cNvSpPr/>
          <p:nvPr/>
        </p:nvSpPr>
        <p:spPr>
          <a:xfrm>
            <a:off x="502920" y="6730000"/>
            <a:ext cx="1788160" cy="62000"/>
          </a:xfrm>
          <a:prstGeom prst="rect">
            <a:avLst/>
          </a:prstGeom>
          <a:solidFill>
            <a:srgbClr val="30363D"/>
          </a:solidFill>
          <a:ln>
            <a:noFill/>
          </a:ln>
        </p:spPr>
        <p:txBody>
          <a:bodyPr/>
          <a:lstStyle/>
          <a:p>
            <a:endParaRPr/>
          </a:p>
        </p:txBody>
      </p:sp>
      <p:sp>
        <p:nvSpPr>
          <p:cNvPr id="29" name="Shape"/>
          <p:cNvSpPr/>
          <p:nvPr/>
        </p:nvSpPr>
        <p:spPr>
          <a:xfrm>
            <a:off x="2382520" y="6730000"/>
            <a:ext cx="1788160" cy="62000"/>
          </a:xfrm>
          <a:prstGeom prst="rect">
            <a:avLst/>
          </a:prstGeom>
          <a:solidFill>
            <a:srgbClr val="30363D"/>
          </a:solidFill>
          <a:ln>
            <a:noFill/>
          </a:ln>
        </p:spPr>
        <p:txBody>
          <a:bodyPr/>
          <a:lstStyle/>
          <a:p>
            <a:endParaRPr/>
          </a:p>
        </p:txBody>
      </p:sp>
      <p:sp>
        <p:nvSpPr>
          <p:cNvPr id="30" name="Shape"/>
          <p:cNvSpPr/>
          <p:nvPr/>
        </p:nvSpPr>
        <p:spPr>
          <a:xfrm>
            <a:off x="4262120" y="6730000"/>
            <a:ext cx="1788160" cy="62000"/>
          </a:xfrm>
          <a:prstGeom prst="rect">
            <a:avLst/>
          </a:prstGeom>
          <a:solidFill>
            <a:srgbClr val="30363D"/>
          </a:solidFill>
          <a:ln>
            <a:noFill/>
          </a:ln>
        </p:spPr>
        <p:txBody>
          <a:bodyPr/>
          <a:lstStyle/>
          <a:p>
            <a:endParaRPr/>
          </a:p>
        </p:txBody>
      </p:sp>
      <p:sp>
        <p:nvSpPr>
          <p:cNvPr id="31" name="Shape"/>
          <p:cNvSpPr/>
          <p:nvPr/>
        </p:nvSpPr>
        <p:spPr>
          <a:xfrm>
            <a:off x="6141720" y="6730000"/>
            <a:ext cx="1788160" cy="62000"/>
          </a:xfrm>
          <a:prstGeom prst="rect">
            <a:avLst/>
          </a:prstGeom>
          <a:solidFill>
            <a:srgbClr val="DB61A2"/>
          </a:solidFill>
          <a:ln>
            <a:noFill/>
          </a:ln>
        </p:spPr>
        <p:txBody>
          <a:bodyPr/>
          <a:lstStyle/>
          <a:p>
            <a:endParaRPr/>
          </a:p>
        </p:txBody>
      </p:sp>
      <p:sp>
        <p:nvSpPr>
          <p:cNvPr id="32" name="Shape"/>
          <p:cNvSpPr/>
          <p:nvPr/>
        </p:nvSpPr>
        <p:spPr>
          <a:xfrm>
            <a:off x="8021320" y="6730000"/>
            <a:ext cx="1788160" cy="62000"/>
          </a:xfrm>
          <a:prstGeom prst="rect">
            <a:avLst/>
          </a:prstGeom>
          <a:solidFill>
            <a:srgbClr val="30363D"/>
          </a:solidFill>
          <a:ln>
            <a:noFill/>
          </a:ln>
        </p:spPr>
        <p:txBody>
          <a:bodyPr/>
          <a:lstStyle/>
          <a:p>
            <a:endParaRPr/>
          </a:p>
        </p:txBody>
      </p:sp>
      <p:sp>
        <p:nvSpPr>
          <p:cNvPr id="33" name="Shape"/>
          <p:cNvSpPr/>
          <p:nvPr/>
        </p:nvSpPr>
        <p:spPr>
          <a:xfrm>
            <a:off x="9900920" y="6730000"/>
            <a:ext cx="1788160" cy="62000"/>
          </a:xfrm>
          <a:prstGeom prst="rect">
            <a:avLst/>
          </a:prstGeom>
          <a:solidFill>
            <a:srgbClr val="30363D"/>
          </a:solidFill>
          <a:ln>
            <a:noFill/>
          </a:ln>
        </p:spPr>
        <p:txBody>
          <a:bodyPr/>
          <a:lstStyle/>
          <a:p>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p:cNvSpPr/>
          <p:nvPr/>
        </p:nvSpPr>
        <p:spPr>
          <a:xfrm>
            <a:off x="0" y="0"/>
            <a:ext cx="12192000" cy="6858000"/>
          </a:xfrm>
          <a:prstGeom prst="rect">
            <a:avLst/>
          </a:prstGeom>
          <a:solidFill>
            <a:srgbClr val="0D1117"/>
          </a:solidFill>
          <a:ln>
            <a:noFill/>
          </a:ln>
        </p:spPr>
        <p:txBody>
          <a:bodyPr/>
          <a:lstStyle/>
          <a:p>
            <a:endParaRPr/>
          </a:p>
        </p:txBody>
      </p:sp>
      <p:sp>
        <p:nvSpPr>
          <p:cNvPr id="3" name="TextBox"/>
          <p:cNvSpPr txBox="1"/>
          <p:nvPr/>
        </p:nvSpPr>
        <p:spPr>
          <a:xfrm>
            <a:off x="502920" y="300000"/>
            <a:ext cx="7000000" cy="250000"/>
          </a:xfrm>
          <a:prstGeom prst="rect">
            <a:avLst/>
          </a:prstGeom>
        </p:spPr>
        <p:txBody>
          <a:bodyPr wrap="none"/>
          <a:lstStyle/>
          <a:p>
            <a:r>
              <a:rPr sz="1300" b="1">
                <a:solidFill>
                  <a:srgbClr val="DB61A2"/>
                </a:solidFill>
                <a:latin typeface="Aptos Display"/>
              </a:rPr>
              <a:t>CUSTOMIZE / GOVERN</a:t>
            </a:r>
          </a:p>
        </p:txBody>
      </p:sp>
      <p:sp>
        <p:nvSpPr>
          <p:cNvPr id="4" name="TextBox"/>
          <p:cNvSpPr txBox="1"/>
          <p:nvPr/>
        </p:nvSpPr>
        <p:spPr>
          <a:xfrm>
            <a:off x="502920" y="560000"/>
            <a:ext cx="11186160" cy="700000"/>
          </a:xfrm>
          <a:prstGeom prst="rect">
            <a:avLst/>
          </a:prstGeom>
        </p:spPr>
        <p:txBody>
          <a:bodyPr wrap="none"/>
          <a:lstStyle/>
          <a:p>
            <a:r>
              <a:rPr sz="3100" b="1">
                <a:solidFill>
                  <a:srgbClr val="F0F6FC"/>
                </a:solidFill>
                <a:latin typeface="Aptos Display"/>
              </a:rPr>
              <a:t>Built-in tools, MCP, and deterministic hooks</a:t>
            </a:r>
          </a:p>
        </p:txBody>
      </p:sp>
      <p:sp>
        <p:nvSpPr>
          <p:cNvPr id="5" name="Shape"/>
          <p:cNvSpPr/>
          <p:nvPr/>
        </p:nvSpPr>
        <p:spPr>
          <a:xfrm>
            <a:off x="502920" y="1680000"/>
            <a:ext cx="3528720" cy="1550000"/>
          </a:xfrm>
          <a:prstGeom prst="roundRect">
            <a:avLst/>
          </a:prstGeom>
          <a:solidFill>
            <a:srgbClr val="161B22"/>
          </a:solidFill>
          <a:ln w="12700">
            <a:solidFill>
              <a:srgbClr val="2F81F7"/>
            </a:solidFill>
          </a:ln>
        </p:spPr>
        <p:txBody>
          <a:bodyPr/>
          <a:lstStyle/>
          <a:p>
            <a:endParaRPr/>
          </a:p>
        </p:txBody>
      </p:sp>
      <p:sp>
        <p:nvSpPr>
          <p:cNvPr id="6" name="TextBox"/>
          <p:cNvSpPr txBox="1"/>
          <p:nvPr/>
        </p:nvSpPr>
        <p:spPr>
          <a:xfrm>
            <a:off x="702920" y="1820000"/>
            <a:ext cx="3128720" cy="360000"/>
          </a:xfrm>
          <a:prstGeom prst="rect">
            <a:avLst/>
          </a:prstGeom>
        </p:spPr>
        <p:txBody>
          <a:bodyPr wrap="none"/>
          <a:lstStyle/>
          <a:p>
            <a:r>
              <a:rPr sz="1800" b="1">
                <a:solidFill>
                  <a:srgbClr val="2F81F7"/>
                </a:solidFill>
                <a:latin typeface="Aptos Display"/>
              </a:rPr>
              <a:t>Built-in tools</a:t>
            </a:r>
          </a:p>
        </p:txBody>
      </p:sp>
      <p:sp>
        <p:nvSpPr>
          <p:cNvPr id="7" name="TextBox"/>
          <p:cNvSpPr txBox="1"/>
          <p:nvPr/>
        </p:nvSpPr>
        <p:spPr>
          <a:xfrm>
            <a:off x="702920" y="2280000"/>
            <a:ext cx="3128720" cy="460000"/>
          </a:xfrm>
          <a:prstGeom prst="rect">
            <a:avLst/>
          </a:prstGeom>
        </p:spPr>
        <p:txBody>
          <a:bodyPr/>
          <a:lstStyle/>
          <a:p>
            <a:r>
              <a:rPr sz="1600">
                <a:solidFill>
                  <a:srgbClr val="F0F6FC"/>
                </a:solidFill>
                <a:latin typeface="Aptos"/>
              </a:rPr>
              <a:t>Read · search · edit · terminal</a:t>
            </a:r>
          </a:p>
        </p:txBody>
      </p:sp>
      <p:sp>
        <p:nvSpPr>
          <p:cNvPr id="8" name="TextBox"/>
          <p:cNvSpPr txBox="1"/>
          <p:nvPr/>
        </p:nvSpPr>
        <p:spPr>
          <a:xfrm>
            <a:off x="702920" y="2820000"/>
            <a:ext cx="3128720" cy="300000"/>
          </a:xfrm>
          <a:prstGeom prst="rect">
            <a:avLst/>
          </a:prstGeom>
        </p:spPr>
        <p:txBody>
          <a:bodyPr wrap="none"/>
          <a:lstStyle/>
          <a:p>
            <a:r>
              <a:rPr sz="1350">
                <a:solidFill>
                  <a:srgbClr val="8B949E"/>
                </a:solidFill>
                <a:latin typeface="Aptos"/>
              </a:rPr>
              <a:t>in-harness, always present</a:t>
            </a:r>
          </a:p>
        </p:txBody>
      </p:sp>
      <p:sp>
        <p:nvSpPr>
          <p:cNvPr id="9" name="Shape"/>
          <p:cNvSpPr/>
          <p:nvPr/>
        </p:nvSpPr>
        <p:spPr>
          <a:xfrm>
            <a:off x="4331640" y="1680000"/>
            <a:ext cx="3528720" cy="1550000"/>
          </a:xfrm>
          <a:prstGeom prst="roundRect">
            <a:avLst/>
          </a:prstGeom>
          <a:solidFill>
            <a:srgbClr val="161B22"/>
          </a:solidFill>
          <a:ln w="12700">
            <a:solidFill>
              <a:srgbClr val="A371F7"/>
            </a:solidFill>
          </a:ln>
        </p:spPr>
        <p:txBody>
          <a:bodyPr/>
          <a:lstStyle/>
          <a:p>
            <a:endParaRPr/>
          </a:p>
        </p:txBody>
      </p:sp>
      <p:sp>
        <p:nvSpPr>
          <p:cNvPr id="10" name="TextBox"/>
          <p:cNvSpPr txBox="1"/>
          <p:nvPr/>
        </p:nvSpPr>
        <p:spPr>
          <a:xfrm>
            <a:off x="4531640" y="1820000"/>
            <a:ext cx="3128720" cy="360000"/>
          </a:xfrm>
          <a:prstGeom prst="rect">
            <a:avLst/>
          </a:prstGeom>
        </p:spPr>
        <p:txBody>
          <a:bodyPr wrap="none"/>
          <a:lstStyle/>
          <a:p>
            <a:r>
              <a:rPr sz="1800" b="1">
                <a:solidFill>
                  <a:srgbClr val="A371F7"/>
                </a:solidFill>
                <a:latin typeface="Aptos Display"/>
              </a:rPr>
              <a:t>MCP</a:t>
            </a:r>
          </a:p>
        </p:txBody>
      </p:sp>
      <p:sp>
        <p:nvSpPr>
          <p:cNvPr id="11" name="TextBox"/>
          <p:cNvSpPr txBox="1"/>
          <p:nvPr/>
        </p:nvSpPr>
        <p:spPr>
          <a:xfrm>
            <a:off x="4531640" y="2280000"/>
            <a:ext cx="3128720" cy="460000"/>
          </a:xfrm>
          <a:prstGeom prst="rect">
            <a:avLst/>
          </a:prstGeom>
        </p:spPr>
        <p:txBody>
          <a:bodyPr/>
          <a:lstStyle/>
          <a:p>
            <a:r>
              <a:rPr sz="1600">
                <a:solidFill>
                  <a:srgbClr val="F0F6FC"/>
                </a:solidFill>
                <a:latin typeface="Aptos"/>
              </a:rPr>
              <a:t>External tools &amp; current data</a:t>
            </a:r>
          </a:p>
        </p:txBody>
      </p:sp>
      <p:sp>
        <p:nvSpPr>
          <p:cNvPr id="12" name="TextBox"/>
          <p:cNvSpPr txBox="1"/>
          <p:nvPr/>
        </p:nvSpPr>
        <p:spPr>
          <a:xfrm>
            <a:off x="4531640" y="2820000"/>
            <a:ext cx="3128720" cy="300000"/>
          </a:xfrm>
          <a:prstGeom prst="rect">
            <a:avLst/>
          </a:prstGeom>
        </p:spPr>
        <p:txBody>
          <a:bodyPr wrap="none"/>
          <a:lstStyle/>
          <a:p>
            <a:r>
              <a:rPr sz="1350">
                <a:solidFill>
                  <a:srgbClr val="8B949E"/>
                </a:solidFill>
                <a:latin typeface="Aptos"/>
              </a:rPr>
              <a:t>extends capability, not intelligence</a:t>
            </a:r>
          </a:p>
        </p:txBody>
      </p:sp>
      <p:sp>
        <p:nvSpPr>
          <p:cNvPr id="13" name="Shape"/>
          <p:cNvSpPr/>
          <p:nvPr/>
        </p:nvSpPr>
        <p:spPr>
          <a:xfrm>
            <a:off x="8160360" y="1680000"/>
            <a:ext cx="3528720" cy="1550000"/>
          </a:xfrm>
          <a:prstGeom prst="roundRect">
            <a:avLst/>
          </a:prstGeom>
          <a:solidFill>
            <a:srgbClr val="161B22"/>
          </a:solidFill>
          <a:ln w="12700">
            <a:solidFill>
              <a:srgbClr val="3FB950"/>
            </a:solidFill>
          </a:ln>
        </p:spPr>
        <p:txBody>
          <a:bodyPr/>
          <a:lstStyle/>
          <a:p>
            <a:endParaRPr/>
          </a:p>
        </p:txBody>
      </p:sp>
      <p:sp>
        <p:nvSpPr>
          <p:cNvPr id="14" name="TextBox"/>
          <p:cNvSpPr txBox="1"/>
          <p:nvPr/>
        </p:nvSpPr>
        <p:spPr>
          <a:xfrm>
            <a:off x="8360360" y="1820000"/>
            <a:ext cx="3128720" cy="360000"/>
          </a:xfrm>
          <a:prstGeom prst="rect">
            <a:avLst/>
          </a:prstGeom>
        </p:spPr>
        <p:txBody>
          <a:bodyPr wrap="none"/>
          <a:lstStyle/>
          <a:p>
            <a:r>
              <a:rPr sz="1800" b="1">
                <a:solidFill>
                  <a:srgbClr val="3FB950"/>
                </a:solidFill>
                <a:latin typeface="Aptos Display"/>
              </a:rPr>
              <a:t>Hooks</a:t>
            </a:r>
          </a:p>
        </p:txBody>
      </p:sp>
      <p:sp>
        <p:nvSpPr>
          <p:cNvPr id="15" name="TextBox"/>
          <p:cNvSpPr txBox="1"/>
          <p:nvPr/>
        </p:nvSpPr>
        <p:spPr>
          <a:xfrm>
            <a:off x="8360360" y="2280000"/>
            <a:ext cx="3128720" cy="460000"/>
          </a:xfrm>
          <a:prstGeom prst="rect">
            <a:avLst/>
          </a:prstGeom>
        </p:spPr>
        <p:txBody>
          <a:bodyPr/>
          <a:lstStyle/>
          <a:p>
            <a:r>
              <a:rPr sz="1600">
                <a:solidFill>
                  <a:srgbClr val="F0F6FC"/>
                </a:solidFill>
                <a:latin typeface="Aptos"/>
              </a:rPr>
              <a:t>Guaranteed lifecycle checks</a:t>
            </a:r>
          </a:p>
        </p:txBody>
      </p:sp>
      <p:sp>
        <p:nvSpPr>
          <p:cNvPr id="16" name="TextBox"/>
          <p:cNvSpPr txBox="1"/>
          <p:nvPr/>
        </p:nvSpPr>
        <p:spPr>
          <a:xfrm>
            <a:off x="8360360" y="2820000"/>
            <a:ext cx="3128720" cy="300000"/>
          </a:xfrm>
          <a:prstGeom prst="rect">
            <a:avLst/>
          </a:prstGeom>
        </p:spPr>
        <p:txBody>
          <a:bodyPr wrap="none"/>
          <a:lstStyle/>
          <a:p>
            <a:r>
              <a:rPr sz="1350">
                <a:solidFill>
                  <a:srgbClr val="8B949E"/>
                </a:solidFill>
                <a:latin typeface="Aptos"/>
              </a:rPr>
              <a:t>deterministic, not probabilistic</a:t>
            </a:r>
          </a:p>
        </p:txBody>
      </p:sp>
      <p:sp>
        <p:nvSpPr>
          <p:cNvPr id="17" name="Shape"/>
          <p:cNvSpPr/>
          <p:nvPr/>
        </p:nvSpPr>
        <p:spPr>
          <a:xfrm>
            <a:off x="906000" y="3550000"/>
            <a:ext cx="1900000" cy="760000"/>
          </a:xfrm>
          <a:prstGeom prst="roundRect">
            <a:avLst/>
          </a:prstGeom>
          <a:solidFill>
            <a:srgbClr val="161B22"/>
          </a:solidFill>
          <a:ln w="12700">
            <a:solidFill>
              <a:srgbClr val="2F81F7"/>
            </a:solidFill>
          </a:ln>
        </p:spPr>
        <p:txBody>
          <a:bodyPr anchor="ctr"/>
          <a:lstStyle/>
          <a:p>
            <a:pPr algn="ctr"/>
            <a:r>
              <a:rPr sz="1400" b="1">
                <a:solidFill>
                  <a:srgbClr val="F0F6FC"/>
                </a:solidFill>
                <a:latin typeface="Aptos"/>
              </a:rPr>
              <a:t>Agent loop</a:t>
            </a:r>
          </a:p>
        </p:txBody>
      </p:sp>
      <p:sp>
        <p:nvSpPr>
          <p:cNvPr id="18" name="Shape"/>
          <p:cNvSpPr/>
          <p:nvPr/>
        </p:nvSpPr>
        <p:spPr>
          <a:xfrm>
            <a:off x="2806000" y="3730000"/>
            <a:ext cx="320000" cy="400000"/>
          </a:xfrm>
          <a:prstGeom prst="rightArrow">
            <a:avLst/>
          </a:prstGeom>
          <a:solidFill>
            <a:srgbClr val="8B949E"/>
          </a:solidFill>
          <a:ln>
            <a:noFill/>
          </a:ln>
        </p:spPr>
        <p:txBody>
          <a:bodyPr/>
          <a:lstStyle/>
          <a:p>
            <a:endParaRPr/>
          </a:p>
        </p:txBody>
      </p:sp>
      <p:sp>
        <p:nvSpPr>
          <p:cNvPr id="19" name="Shape"/>
          <p:cNvSpPr/>
          <p:nvPr/>
        </p:nvSpPr>
        <p:spPr>
          <a:xfrm>
            <a:off x="3126000" y="3550000"/>
            <a:ext cx="1900000" cy="760000"/>
          </a:xfrm>
          <a:prstGeom prst="roundRect">
            <a:avLst/>
          </a:prstGeom>
          <a:solidFill>
            <a:srgbClr val="161B22"/>
          </a:solidFill>
          <a:ln w="15875">
            <a:solidFill>
              <a:srgbClr val="3FB950"/>
            </a:solidFill>
            <a:prstDash val="dash"/>
          </a:ln>
        </p:spPr>
        <p:txBody>
          <a:bodyPr anchor="ctr"/>
          <a:lstStyle/>
          <a:p>
            <a:pPr algn="ctr"/>
            <a:r>
              <a:rPr sz="1400" b="1">
                <a:solidFill>
                  <a:srgbClr val="3FB950"/>
                </a:solidFill>
                <a:latin typeface="Consolas"/>
              </a:rPr>
              <a:t>preToolUse</a:t>
            </a:r>
          </a:p>
        </p:txBody>
      </p:sp>
      <p:sp>
        <p:nvSpPr>
          <p:cNvPr id="20" name="Shape"/>
          <p:cNvSpPr/>
          <p:nvPr/>
        </p:nvSpPr>
        <p:spPr>
          <a:xfrm>
            <a:off x="5026000" y="3730000"/>
            <a:ext cx="320000" cy="400000"/>
          </a:xfrm>
          <a:prstGeom prst="rightArrow">
            <a:avLst/>
          </a:prstGeom>
          <a:solidFill>
            <a:srgbClr val="8B949E"/>
          </a:solidFill>
          <a:ln>
            <a:noFill/>
          </a:ln>
        </p:spPr>
        <p:txBody>
          <a:bodyPr/>
          <a:lstStyle/>
          <a:p>
            <a:endParaRPr/>
          </a:p>
        </p:txBody>
      </p:sp>
      <p:sp>
        <p:nvSpPr>
          <p:cNvPr id="21" name="Shape"/>
          <p:cNvSpPr/>
          <p:nvPr/>
        </p:nvSpPr>
        <p:spPr>
          <a:xfrm>
            <a:off x="5346000" y="3550000"/>
            <a:ext cx="1500000" cy="760000"/>
          </a:xfrm>
          <a:prstGeom prst="roundRect">
            <a:avLst/>
          </a:prstGeom>
          <a:solidFill>
            <a:srgbClr val="161B22"/>
          </a:solidFill>
          <a:ln w="12700">
            <a:solidFill>
              <a:srgbClr val="D29922"/>
            </a:solidFill>
          </a:ln>
        </p:spPr>
        <p:txBody>
          <a:bodyPr anchor="ctr"/>
          <a:lstStyle/>
          <a:p>
            <a:pPr algn="ctr"/>
            <a:r>
              <a:rPr sz="1400" b="1">
                <a:solidFill>
                  <a:srgbClr val="D29922"/>
                </a:solidFill>
                <a:latin typeface="Aptos"/>
              </a:rPr>
              <a:t>Tool call</a:t>
            </a:r>
          </a:p>
        </p:txBody>
      </p:sp>
      <p:sp>
        <p:nvSpPr>
          <p:cNvPr id="22" name="Shape"/>
          <p:cNvSpPr/>
          <p:nvPr/>
        </p:nvSpPr>
        <p:spPr>
          <a:xfrm>
            <a:off x="6846000" y="3730000"/>
            <a:ext cx="320000" cy="400000"/>
          </a:xfrm>
          <a:prstGeom prst="rightArrow">
            <a:avLst/>
          </a:prstGeom>
          <a:solidFill>
            <a:srgbClr val="8B949E"/>
          </a:solidFill>
          <a:ln>
            <a:noFill/>
          </a:ln>
        </p:spPr>
        <p:txBody>
          <a:bodyPr/>
          <a:lstStyle/>
          <a:p>
            <a:endParaRPr/>
          </a:p>
        </p:txBody>
      </p:sp>
      <p:sp>
        <p:nvSpPr>
          <p:cNvPr id="23" name="Shape"/>
          <p:cNvSpPr/>
          <p:nvPr/>
        </p:nvSpPr>
        <p:spPr>
          <a:xfrm>
            <a:off x="7166000" y="3550000"/>
            <a:ext cx="1900000" cy="760000"/>
          </a:xfrm>
          <a:prstGeom prst="roundRect">
            <a:avLst/>
          </a:prstGeom>
          <a:solidFill>
            <a:srgbClr val="161B22"/>
          </a:solidFill>
          <a:ln w="15875">
            <a:solidFill>
              <a:srgbClr val="3FB950"/>
            </a:solidFill>
            <a:prstDash val="dash"/>
          </a:ln>
        </p:spPr>
        <p:txBody>
          <a:bodyPr anchor="ctr"/>
          <a:lstStyle/>
          <a:p>
            <a:pPr algn="ctr"/>
            <a:r>
              <a:rPr sz="1400" b="1">
                <a:solidFill>
                  <a:srgbClr val="3FB950"/>
                </a:solidFill>
                <a:latin typeface="Consolas"/>
              </a:rPr>
              <a:t>postToolUse</a:t>
            </a:r>
          </a:p>
        </p:txBody>
      </p:sp>
      <p:sp>
        <p:nvSpPr>
          <p:cNvPr id="24" name="Shape"/>
          <p:cNvSpPr/>
          <p:nvPr/>
        </p:nvSpPr>
        <p:spPr>
          <a:xfrm>
            <a:off x="9066000" y="3730000"/>
            <a:ext cx="320000" cy="400000"/>
          </a:xfrm>
          <a:prstGeom prst="rightArrow">
            <a:avLst/>
          </a:prstGeom>
          <a:solidFill>
            <a:srgbClr val="8B949E"/>
          </a:solidFill>
          <a:ln>
            <a:noFill/>
          </a:ln>
        </p:spPr>
        <p:txBody>
          <a:bodyPr/>
          <a:lstStyle/>
          <a:p>
            <a:endParaRPr/>
          </a:p>
        </p:txBody>
      </p:sp>
      <p:sp>
        <p:nvSpPr>
          <p:cNvPr id="25" name="Shape"/>
          <p:cNvSpPr/>
          <p:nvPr/>
        </p:nvSpPr>
        <p:spPr>
          <a:xfrm>
            <a:off x="9386000" y="3550000"/>
            <a:ext cx="1900000" cy="760000"/>
          </a:xfrm>
          <a:prstGeom prst="roundRect">
            <a:avLst/>
          </a:prstGeom>
          <a:solidFill>
            <a:srgbClr val="161B22"/>
          </a:solidFill>
          <a:ln w="12700">
            <a:solidFill>
              <a:srgbClr val="3FB950"/>
            </a:solidFill>
          </a:ln>
        </p:spPr>
        <p:txBody>
          <a:bodyPr anchor="ctr"/>
          <a:lstStyle/>
          <a:p>
            <a:pPr algn="ctr"/>
            <a:r>
              <a:rPr sz="1400" b="1">
                <a:solidFill>
                  <a:srgbClr val="3FB950"/>
                </a:solidFill>
                <a:latin typeface="Aptos"/>
              </a:rPr>
              <a:t>Audit / validate</a:t>
            </a:r>
          </a:p>
        </p:txBody>
      </p:sp>
      <p:sp>
        <p:nvSpPr>
          <p:cNvPr id="26" name="TextBox"/>
          <p:cNvSpPr txBox="1"/>
          <p:nvPr/>
        </p:nvSpPr>
        <p:spPr>
          <a:xfrm>
            <a:off x="3126000" y="4360000"/>
            <a:ext cx="1900000" cy="420000"/>
          </a:xfrm>
          <a:prstGeom prst="rect">
            <a:avLst/>
          </a:prstGeom>
        </p:spPr>
        <p:txBody>
          <a:bodyPr anchor="t"/>
          <a:lstStyle/>
          <a:p>
            <a:pPr algn="ctr"/>
            <a:r>
              <a:rPr sz="1250">
                <a:solidFill>
                  <a:srgbClr val="3FB950"/>
                </a:solidFill>
                <a:latin typeface="Aptos"/>
              </a:rPr>
              <a:t>gate before MCP / shell — can deny</a:t>
            </a:r>
          </a:p>
        </p:txBody>
      </p:sp>
      <p:sp>
        <p:nvSpPr>
          <p:cNvPr id="27" name="TextBox"/>
          <p:cNvSpPr txBox="1"/>
          <p:nvPr/>
        </p:nvSpPr>
        <p:spPr>
          <a:xfrm>
            <a:off x="7166000" y="4360000"/>
            <a:ext cx="1900000" cy="420000"/>
          </a:xfrm>
          <a:prstGeom prst="rect">
            <a:avLst/>
          </a:prstGeom>
        </p:spPr>
        <p:txBody>
          <a:bodyPr anchor="t"/>
          <a:lstStyle/>
          <a:p>
            <a:r>
              <a:rPr sz="1250">
                <a:solidFill>
                  <a:srgbClr val="8B949E"/>
                </a:solidFill>
                <a:latin typeface="Aptos"/>
              </a:rPr>
              <a:t>feeds audit &amp; validation</a:t>
            </a:r>
          </a:p>
        </p:txBody>
      </p:sp>
      <p:sp>
        <p:nvSpPr>
          <p:cNvPr id="28" name="Shape"/>
          <p:cNvSpPr/>
          <p:nvPr/>
        </p:nvSpPr>
        <p:spPr>
          <a:xfrm>
            <a:off x="2896000" y="5150000"/>
            <a:ext cx="6400000" cy="600000"/>
          </a:xfrm>
          <a:prstGeom prst="roundRect">
            <a:avLst/>
          </a:prstGeom>
          <a:solidFill>
            <a:srgbClr val="161B22"/>
          </a:solidFill>
          <a:ln w="19050">
            <a:solidFill>
              <a:srgbClr val="3FB950"/>
            </a:solidFill>
          </a:ln>
        </p:spPr>
        <p:txBody>
          <a:bodyPr wrap="none" anchor="ctr"/>
          <a:lstStyle/>
          <a:p>
            <a:pPr algn="ctr"/>
            <a:r>
              <a:rPr sz="1800" b="1">
                <a:solidFill>
                  <a:srgbClr val="F0F6FC"/>
                </a:solidFill>
                <a:latin typeface="Aptos Display"/>
              </a:rPr>
              <a:t>Fewer tools  =  better selection  +  lower risk</a:t>
            </a:r>
          </a:p>
        </p:txBody>
      </p:sp>
      <p:sp>
        <p:nvSpPr>
          <p:cNvPr id="29" name="TextBox"/>
          <p:cNvSpPr txBox="1"/>
          <p:nvPr/>
        </p:nvSpPr>
        <p:spPr>
          <a:xfrm>
            <a:off x="502920" y="6120000"/>
            <a:ext cx="9200000" cy="260000"/>
          </a:xfrm>
          <a:prstGeom prst="rect">
            <a:avLst/>
          </a:prstGeom>
        </p:spPr>
        <p:txBody>
          <a:bodyPr wrap="none"/>
          <a:lstStyle/>
          <a:p>
            <a:r>
              <a:rPr sz="1050">
                <a:solidFill>
                  <a:srgbClr val="8B949E"/>
                </a:solidFill>
                <a:latin typeface="Aptos"/>
              </a:rPr>
              <a:t>Source: GitHub / VS Code — MCP &amp; agent hooks · docs.github.com · code.visualstudio.com</a:t>
            </a:r>
          </a:p>
        </p:txBody>
      </p:sp>
      <p:sp>
        <p:nvSpPr>
          <p:cNvPr id="30" name="TextBox"/>
          <p:cNvSpPr txBox="1"/>
          <p:nvPr/>
        </p:nvSpPr>
        <p:spPr>
          <a:xfrm>
            <a:off x="10600000" y="6120000"/>
            <a:ext cx="1089080" cy="260000"/>
          </a:xfrm>
          <a:prstGeom prst="rect">
            <a:avLst/>
          </a:prstGeom>
        </p:spPr>
        <p:txBody>
          <a:bodyPr wrap="none"/>
          <a:lstStyle/>
          <a:p>
            <a:pPr algn="r"/>
            <a:r>
              <a:rPr sz="1050" dirty="0">
                <a:solidFill>
                  <a:srgbClr val="8B949E"/>
                </a:solidFill>
                <a:latin typeface="Aptos"/>
              </a:rPr>
              <a:t>1</a:t>
            </a:r>
            <a:r>
              <a:rPr lang="en-GB" sz="1050" dirty="0">
                <a:solidFill>
                  <a:srgbClr val="8B949E"/>
                </a:solidFill>
                <a:latin typeface="Aptos"/>
              </a:rPr>
              <a:t>0</a:t>
            </a:r>
            <a:r>
              <a:rPr sz="1050" dirty="0">
                <a:solidFill>
                  <a:srgbClr val="8B949E"/>
                </a:solidFill>
                <a:latin typeface="Aptos"/>
              </a:rPr>
              <a:t> / 1</a:t>
            </a:r>
            <a:r>
              <a:rPr lang="en-GB" sz="1050" dirty="0">
                <a:solidFill>
                  <a:srgbClr val="8B949E"/>
                </a:solidFill>
                <a:latin typeface="Aptos"/>
              </a:rPr>
              <a:t>4</a:t>
            </a:r>
            <a:endParaRPr sz="1050" dirty="0">
              <a:solidFill>
                <a:srgbClr val="8B949E"/>
              </a:solidFill>
              <a:latin typeface="Aptos"/>
            </a:endParaRPr>
          </a:p>
        </p:txBody>
      </p:sp>
      <p:sp>
        <p:nvSpPr>
          <p:cNvPr id="31" name="Shape"/>
          <p:cNvSpPr/>
          <p:nvPr/>
        </p:nvSpPr>
        <p:spPr>
          <a:xfrm>
            <a:off x="502920" y="6730000"/>
            <a:ext cx="1788160" cy="62000"/>
          </a:xfrm>
          <a:prstGeom prst="rect">
            <a:avLst/>
          </a:prstGeom>
          <a:solidFill>
            <a:srgbClr val="30363D"/>
          </a:solidFill>
          <a:ln>
            <a:noFill/>
          </a:ln>
        </p:spPr>
        <p:txBody>
          <a:bodyPr/>
          <a:lstStyle/>
          <a:p>
            <a:endParaRPr/>
          </a:p>
        </p:txBody>
      </p:sp>
      <p:sp>
        <p:nvSpPr>
          <p:cNvPr id="32" name="Shape"/>
          <p:cNvSpPr/>
          <p:nvPr/>
        </p:nvSpPr>
        <p:spPr>
          <a:xfrm>
            <a:off x="2382520" y="6730000"/>
            <a:ext cx="1788160" cy="62000"/>
          </a:xfrm>
          <a:prstGeom prst="rect">
            <a:avLst/>
          </a:prstGeom>
          <a:solidFill>
            <a:srgbClr val="30363D"/>
          </a:solidFill>
          <a:ln>
            <a:noFill/>
          </a:ln>
        </p:spPr>
        <p:txBody>
          <a:bodyPr/>
          <a:lstStyle/>
          <a:p>
            <a:endParaRPr/>
          </a:p>
        </p:txBody>
      </p:sp>
      <p:sp>
        <p:nvSpPr>
          <p:cNvPr id="33" name="Shape"/>
          <p:cNvSpPr/>
          <p:nvPr/>
        </p:nvSpPr>
        <p:spPr>
          <a:xfrm>
            <a:off x="4262120" y="6730000"/>
            <a:ext cx="1788160" cy="62000"/>
          </a:xfrm>
          <a:prstGeom prst="rect">
            <a:avLst/>
          </a:prstGeom>
          <a:solidFill>
            <a:srgbClr val="30363D"/>
          </a:solidFill>
          <a:ln>
            <a:noFill/>
          </a:ln>
        </p:spPr>
        <p:txBody>
          <a:bodyPr/>
          <a:lstStyle/>
          <a:p>
            <a:endParaRPr/>
          </a:p>
        </p:txBody>
      </p:sp>
      <p:sp>
        <p:nvSpPr>
          <p:cNvPr id="34" name="Shape"/>
          <p:cNvSpPr/>
          <p:nvPr/>
        </p:nvSpPr>
        <p:spPr>
          <a:xfrm>
            <a:off x="6141720" y="6730000"/>
            <a:ext cx="1788160" cy="62000"/>
          </a:xfrm>
          <a:prstGeom prst="rect">
            <a:avLst/>
          </a:prstGeom>
          <a:solidFill>
            <a:srgbClr val="DB61A2"/>
          </a:solidFill>
          <a:ln>
            <a:noFill/>
          </a:ln>
        </p:spPr>
        <p:txBody>
          <a:bodyPr/>
          <a:lstStyle/>
          <a:p>
            <a:endParaRPr/>
          </a:p>
        </p:txBody>
      </p:sp>
      <p:sp>
        <p:nvSpPr>
          <p:cNvPr id="35" name="Shape"/>
          <p:cNvSpPr/>
          <p:nvPr/>
        </p:nvSpPr>
        <p:spPr>
          <a:xfrm>
            <a:off x="8021320" y="6730000"/>
            <a:ext cx="1788160" cy="62000"/>
          </a:xfrm>
          <a:prstGeom prst="rect">
            <a:avLst/>
          </a:prstGeom>
          <a:solidFill>
            <a:srgbClr val="30363D"/>
          </a:solidFill>
          <a:ln>
            <a:noFill/>
          </a:ln>
        </p:spPr>
        <p:txBody>
          <a:bodyPr/>
          <a:lstStyle/>
          <a:p>
            <a:endParaRPr/>
          </a:p>
        </p:txBody>
      </p:sp>
      <p:sp>
        <p:nvSpPr>
          <p:cNvPr id="36" name="Shape"/>
          <p:cNvSpPr/>
          <p:nvPr/>
        </p:nvSpPr>
        <p:spPr>
          <a:xfrm>
            <a:off x="9900920" y="6730000"/>
            <a:ext cx="1788160" cy="62000"/>
          </a:xfrm>
          <a:prstGeom prst="rect">
            <a:avLst/>
          </a:prstGeom>
          <a:solidFill>
            <a:srgbClr val="30363D"/>
          </a:solidFill>
          <a:ln>
            <a:noFill/>
          </a:ln>
        </p:spPr>
        <p:txBody>
          <a:bodyPr/>
          <a:lstStyle/>
          <a:p>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p:cNvSpPr/>
          <p:nvPr/>
        </p:nvSpPr>
        <p:spPr>
          <a:xfrm>
            <a:off x="0" y="0"/>
            <a:ext cx="12192000" cy="6858000"/>
          </a:xfrm>
          <a:prstGeom prst="rect">
            <a:avLst/>
          </a:prstGeom>
          <a:solidFill>
            <a:srgbClr val="0D1117"/>
          </a:solidFill>
          <a:ln>
            <a:noFill/>
          </a:ln>
        </p:spPr>
        <p:txBody>
          <a:bodyPr/>
          <a:lstStyle/>
          <a:p>
            <a:endParaRPr/>
          </a:p>
        </p:txBody>
      </p:sp>
      <p:sp>
        <p:nvSpPr>
          <p:cNvPr id="3" name="TextBox"/>
          <p:cNvSpPr txBox="1"/>
          <p:nvPr/>
        </p:nvSpPr>
        <p:spPr>
          <a:xfrm>
            <a:off x="502920" y="300000"/>
            <a:ext cx="7000000" cy="250000"/>
          </a:xfrm>
          <a:prstGeom prst="rect">
            <a:avLst/>
          </a:prstGeom>
        </p:spPr>
        <p:txBody>
          <a:bodyPr wrap="none"/>
          <a:lstStyle/>
          <a:p>
            <a:r>
              <a:rPr sz="1300" b="1">
                <a:solidFill>
                  <a:srgbClr val="3FB950"/>
                </a:solidFill>
                <a:latin typeface="Aptos Display"/>
              </a:rPr>
              <a:t>DELEGATE / GOVERN</a:t>
            </a:r>
          </a:p>
        </p:txBody>
      </p:sp>
      <p:sp>
        <p:nvSpPr>
          <p:cNvPr id="4" name="TextBox"/>
          <p:cNvSpPr txBox="1"/>
          <p:nvPr/>
        </p:nvSpPr>
        <p:spPr>
          <a:xfrm>
            <a:off x="502920" y="560000"/>
            <a:ext cx="8000000" cy="700000"/>
          </a:xfrm>
          <a:prstGeom prst="rect">
            <a:avLst/>
          </a:prstGeom>
        </p:spPr>
        <p:txBody>
          <a:bodyPr wrap="none"/>
          <a:lstStyle/>
          <a:p>
            <a:r>
              <a:rPr sz="3200" b="1">
                <a:solidFill>
                  <a:srgbClr val="F0F6FC"/>
                </a:solidFill>
                <a:latin typeface="Aptos Display"/>
              </a:rPr>
              <a:t>Autonomy is a dial</a:t>
            </a:r>
          </a:p>
        </p:txBody>
      </p:sp>
      <p:sp>
        <p:nvSpPr>
          <p:cNvPr id="5" name="TextBox"/>
          <p:cNvSpPr txBox="1"/>
          <p:nvPr/>
        </p:nvSpPr>
        <p:spPr>
          <a:xfrm>
            <a:off x="6000000" y="620000"/>
            <a:ext cx="5689080" cy="300000"/>
          </a:xfrm>
          <a:prstGeom prst="rect">
            <a:avLst/>
          </a:prstGeom>
        </p:spPr>
        <p:txBody>
          <a:bodyPr wrap="none"/>
          <a:lstStyle/>
          <a:p>
            <a:pPr algn="r"/>
            <a:r>
              <a:rPr sz="1400" b="1">
                <a:solidFill>
                  <a:srgbClr val="8B949E"/>
                </a:solidFill>
                <a:latin typeface="Aptos"/>
              </a:rPr>
              <a:t>AUTONOMY RISES  →</a:t>
            </a:r>
          </a:p>
        </p:txBody>
      </p:sp>
      <p:sp>
        <p:nvSpPr>
          <p:cNvPr id="6" name="Shape"/>
          <p:cNvSpPr/>
          <p:nvPr/>
        </p:nvSpPr>
        <p:spPr>
          <a:xfrm>
            <a:off x="502920" y="1780000"/>
            <a:ext cx="2061232" cy="1150000"/>
          </a:xfrm>
          <a:prstGeom prst="roundRect">
            <a:avLst/>
          </a:prstGeom>
          <a:solidFill>
            <a:srgbClr val="161B22"/>
          </a:solidFill>
          <a:ln w="12700">
            <a:solidFill>
              <a:srgbClr val="2F81F7"/>
            </a:solidFill>
          </a:ln>
        </p:spPr>
        <p:txBody>
          <a:bodyPr/>
          <a:lstStyle/>
          <a:p>
            <a:endParaRPr/>
          </a:p>
        </p:txBody>
      </p:sp>
      <p:sp>
        <p:nvSpPr>
          <p:cNvPr id="7" name="TextBox"/>
          <p:cNvSpPr txBox="1"/>
          <p:nvPr/>
        </p:nvSpPr>
        <p:spPr>
          <a:xfrm>
            <a:off x="562920" y="1900000"/>
            <a:ext cx="1941232" cy="300000"/>
          </a:xfrm>
          <a:prstGeom prst="rect">
            <a:avLst/>
          </a:prstGeom>
        </p:spPr>
        <p:txBody>
          <a:bodyPr wrap="none" anchor="ctr"/>
          <a:lstStyle/>
          <a:p>
            <a:pPr algn="ctr"/>
            <a:r>
              <a:rPr sz="1500" b="1">
                <a:solidFill>
                  <a:srgbClr val="2F81F7"/>
                </a:solidFill>
                <a:latin typeface="Aptos Display"/>
              </a:rPr>
              <a:t>Explore</a:t>
            </a:r>
          </a:p>
        </p:txBody>
      </p:sp>
      <p:sp>
        <p:nvSpPr>
          <p:cNvPr id="8" name="TextBox"/>
          <p:cNvSpPr txBox="1"/>
          <p:nvPr/>
        </p:nvSpPr>
        <p:spPr>
          <a:xfrm>
            <a:off x="562920" y="2280000"/>
            <a:ext cx="1941232" cy="560000"/>
          </a:xfrm>
          <a:prstGeom prst="rect">
            <a:avLst/>
          </a:prstGeom>
        </p:spPr>
        <p:txBody>
          <a:bodyPr anchor="ctr"/>
          <a:lstStyle/>
          <a:p>
            <a:pPr algn="ctr"/>
            <a:r>
              <a:rPr sz="1600">
                <a:solidFill>
                  <a:srgbClr val="F0F6FC"/>
                </a:solidFill>
                <a:latin typeface="Aptos"/>
              </a:rPr>
              <a:t>Ask</a:t>
            </a:r>
          </a:p>
        </p:txBody>
      </p:sp>
      <p:sp>
        <p:nvSpPr>
          <p:cNvPr id="9" name="Shape"/>
          <p:cNvSpPr/>
          <p:nvPr/>
        </p:nvSpPr>
        <p:spPr>
          <a:xfrm>
            <a:off x="2784152" y="1780000"/>
            <a:ext cx="2061232" cy="1150000"/>
          </a:xfrm>
          <a:prstGeom prst="roundRect">
            <a:avLst/>
          </a:prstGeom>
          <a:solidFill>
            <a:srgbClr val="161B22"/>
          </a:solidFill>
          <a:ln w="12700">
            <a:solidFill>
              <a:srgbClr val="39C5CF"/>
            </a:solidFill>
          </a:ln>
        </p:spPr>
        <p:txBody>
          <a:bodyPr/>
          <a:lstStyle/>
          <a:p>
            <a:endParaRPr/>
          </a:p>
        </p:txBody>
      </p:sp>
      <p:sp>
        <p:nvSpPr>
          <p:cNvPr id="10" name="TextBox"/>
          <p:cNvSpPr txBox="1"/>
          <p:nvPr/>
        </p:nvSpPr>
        <p:spPr>
          <a:xfrm>
            <a:off x="2844152" y="1900000"/>
            <a:ext cx="1941232" cy="300000"/>
          </a:xfrm>
          <a:prstGeom prst="rect">
            <a:avLst/>
          </a:prstGeom>
        </p:spPr>
        <p:txBody>
          <a:bodyPr wrap="none" anchor="ctr"/>
          <a:lstStyle/>
          <a:p>
            <a:pPr algn="ctr"/>
            <a:r>
              <a:rPr sz="1500" b="1">
                <a:solidFill>
                  <a:srgbClr val="39C5CF"/>
                </a:solidFill>
                <a:latin typeface="Aptos Display"/>
              </a:rPr>
              <a:t>Align</a:t>
            </a:r>
          </a:p>
        </p:txBody>
      </p:sp>
      <p:sp>
        <p:nvSpPr>
          <p:cNvPr id="11" name="TextBox"/>
          <p:cNvSpPr txBox="1"/>
          <p:nvPr/>
        </p:nvSpPr>
        <p:spPr>
          <a:xfrm>
            <a:off x="2844152" y="2280000"/>
            <a:ext cx="1941232" cy="560000"/>
          </a:xfrm>
          <a:prstGeom prst="rect">
            <a:avLst/>
          </a:prstGeom>
        </p:spPr>
        <p:txBody>
          <a:bodyPr anchor="ctr"/>
          <a:lstStyle/>
          <a:p>
            <a:pPr algn="ctr"/>
            <a:r>
              <a:rPr sz="1600">
                <a:solidFill>
                  <a:srgbClr val="F0F6FC"/>
                </a:solidFill>
                <a:latin typeface="Aptos"/>
              </a:rPr>
              <a:t>Plan</a:t>
            </a:r>
          </a:p>
        </p:txBody>
      </p:sp>
      <p:sp>
        <p:nvSpPr>
          <p:cNvPr id="12" name="Shape"/>
          <p:cNvSpPr/>
          <p:nvPr/>
        </p:nvSpPr>
        <p:spPr>
          <a:xfrm>
            <a:off x="5065384" y="1780000"/>
            <a:ext cx="2061232" cy="1150000"/>
          </a:xfrm>
          <a:prstGeom prst="roundRect">
            <a:avLst/>
          </a:prstGeom>
          <a:solidFill>
            <a:srgbClr val="161B22"/>
          </a:solidFill>
          <a:ln w="12700">
            <a:solidFill>
              <a:srgbClr val="A371F7"/>
            </a:solidFill>
          </a:ln>
        </p:spPr>
        <p:txBody>
          <a:bodyPr/>
          <a:lstStyle/>
          <a:p>
            <a:endParaRPr/>
          </a:p>
        </p:txBody>
      </p:sp>
      <p:sp>
        <p:nvSpPr>
          <p:cNvPr id="13" name="TextBox"/>
          <p:cNvSpPr txBox="1"/>
          <p:nvPr/>
        </p:nvSpPr>
        <p:spPr>
          <a:xfrm>
            <a:off x="5125384" y="1900000"/>
            <a:ext cx="1941232" cy="300000"/>
          </a:xfrm>
          <a:prstGeom prst="rect">
            <a:avLst/>
          </a:prstGeom>
        </p:spPr>
        <p:txBody>
          <a:bodyPr wrap="none" anchor="ctr"/>
          <a:lstStyle/>
          <a:p>
            <a:pPr algn="ctr"/>
            <a:r>
              <a:rPr sz="1500" b="1">
                <a:solidFill>
                  <a:srgbClr val="A371F7"/>
                </a:solidFill>
                <a:latin typeface="Aptos Display"/>
              </a:rPr>
              <a:t>Collaborate</a:t>
            </a:r>
          </a:p>
        </p:txBody>
      </p:sp>
      <p:sp>
        <p:nvSpPr>
          <p:cNvPr id="14" name="TextBox"/>
          <p:cNvSpPr txBox="1"/>
          <p:nvPr/>
        </p:nvSpPr>
        <p:spPr>
          <a:xfrm>
            <a:off x="5125384" y="2280000"/>
            <a:ext cx="1941232" cy="560000"/>
          </a:xfrm>
          <a:prstGeom prst="rect">
            <a:avLst/>
          </a:prstGeom>
        </p:spPr>
        <p:txBody>
          <a:bodyPr anchor="ctr"/>
          <a:lstStyle/>
          <a:p>
            <a:pPr algn="ctr"/>
            <a:r>
              <a:rPr sz="1600">
                <a:solidFill>
                  <a:srgbClr val="F0F6FC"/>
                </a:solidFill>
                <a:latin typeface="Aptos"/>
              </a:rPr>
              <a:t>Agent / Interactive</a:t>
            </a:r>
          </a:p>
        </p:txBody>
      </p:sp>
      <p:sp>
        <p:nvSpPr>
          <p:cNvPr id="15" name="Shape"/>
          <p:cNvSpPr/>
          <p:nvPr/>
        </p:nvSpPr>
        <p:spPr>
          <a:xfrm>
            <a:off x="7346616" y="1780000"/>
            <a:ext cx="2061232" cy="1150000"/>
          </a:xfrm>
          <a:prstGeom prst="roundRect">
            <a:avLst/>
          </a:prstGeom>
          <a:solidFill>
            <a:srgbClr val="161B22"/>
          </a:solidFill>
          <a:ln w="12700">
            <a:solidFill>
              <a:srgbClr val="DB61A2"/>
            </a:solidFill>
          </a:ln>
        </p:spPr>
        <p:txBody>
          <a:bodyPr/>
          <a:lstStyle/>
          <a:p>
            <a:endParaRPr/>
          </a:p>
        </p:txBody>
      </p:sp>
      <p:sp>
        <p:nvSpPr>
          <p:cNvPr id="16" name="TextBox"/>
          <p:cNvSpPr txBox="1"/>
          <p:nvPr/>
        </p:nvSpPr>
        <p:spPr>
          <a:xfrm>
            <a:off x="7406616" y="1900000"/>
            <a:ext cx="1941232" cy="300000"/>
          </a:xfrm>
          <a:prstGeom prst="rect">
            <a:avLst/>
          </a:prstGeom>
        </p:spPr>
        <p:txBody>
          <a:bodyPr wrap="none" anchor="ctr"/>
          <a:lstStyle/>
          <a:p>
            <a:pPr algn="ctr"/>
            <a:r>
              <a:rPr sz="1500" b="1">
                <a:solidFill>
                  <a:srgbClr val="DB61A2"/>
                </a:solidFill>
                <a:latin typeface="Aptos Display"/>
              </a:rPr>
              <a:t>Delegate</a:t>
            </a:r>
          </a:p>
        </p:txBody>
      </p:sp>
      <p:sp>
        <p:nvSpPr>
          <p:cNvPr id="17" name="TextBox"/>
          <p:cNvSpPr txBox="1"/>
          <p:nvPr/>
        </p:nvSpPr>
        <p:spPr>
          <a:xfrm>
            <a:off x="7406616" y="2280000"/>
            <a:ext cx="1941232" cy="560000"/>
          </a:xfrm>
          <a:prstGeom prst="rect">
            <a:avLst/>
          </a:prstGeom>
        </p:spPr>
        <p:txBody>
          <a:bodyPr anchor="ctr"/>
          <a:lstStyle/>
          <a:p>
            <a:pPr algn="ctr"/>
            <a:r>
              <a:rPr sz="1600">
                <a:solidFill>
                  <a:srgbClr val="F0F6FC"/>
                </a:solidFill>
                <a:latin typeface="Aptos"/>
              </a:rPr>
              <a:t>CLI / cloud agent</a:t>
            </a:r>
          </a:p>
        </p:txBody>
      </p:sp>
      <p:sp>
        <p:nvSpPr>
          <p:cNvPr id="18" name="Shape"/>
          <p:cNvSpPr/>
          <p:nvPr/>
        </p:nvSpPr>
        <p:spPr>
          <a:xfrm>
            <a:off x="9627848" y="1780000"/>
            <a:ext cx="2061232" cy="1150000"/>
          </a:xfrm>
          <a:prstGeom prst="roundRect">
            <a:avLst/>
          </a:prstGeom>
          <a:solidFill>
            <a:srgbClr val="161B22"/>
          </a:solidFill>
          <a:ln w="12700">
            <a:solidFill>
              <a:srgbClr val="D29922"/>
            </a:solidFill>
          </a:ln>
        </p:spPr>
        <p:txBody>
          <a:bodyPr/>
          <a:lstStyle/>
          <a:p>
            <a:endParaRPr/>
          </a:p>
        </p:txBody>
      </p:sp>
      <p:sp>
        <p:nvSpPr>
          <p:cNvPr id="19" name="TextBox"/>
          <p:cNvSpPr txBox="1"/>
          <p:nvPr/>
        </p:nvSpPr>
        <p:spPr>
          <a:xfrm>
            <a:off x="9687848" y="1900000"/>
            <a:ext cx="1941232" cy="300000"/>
          </a:xfrm>
          <a:prstGeom prst="rect">
            <a:avLst/>
          </a:prstGeom>
        </p:spPr>
        <p:txBody>
          <a:bodyPr wrap="none" anchor="ctr"/>
          <a:lstStyle/>
          <a:p>
            <a:pPr algn="ctr"/>
            <a:r>
              <a:rPr sz="1500" b="1">
                <a:solidFill>
                  <a:srgbClr val="D29922"/>
                </a:solidFill>
                <a:latin typeface="Aptos Display"/>
              </a:rPr>
              <a:t>Parallelize</a:t>
            </a:r>
          </a:p>
        </p:txBody>
      </p:sp>
      <p:sp>
        <p:nvSpPr>
          <p:cNvPr id="20" name="TextBox"/>
          <p:cNvSpPr txBox="1"/>
          <p:nvPr/>
        </p:nvSpPr>
        <p:spPr>
          <a:xfrm>
            <a:off x="9687848" y="2280000"/>
            <a:ext cx="1941232" cy="560000"/>
          </a:xfrm>
          <a:prstGeom prst="rect">
            <a:avLst/>
          </a:prstGeom>
        </p:spPr>
        <p:txBody>
          <a:bodyPr anchor="ctr"/>
          <a:lstStyle/>
          <a:p>
            <a:pPr algn="ctr"/>
            <a:r>
              <a:rPr sz="1600">
                <a:solidFill>
                  <a:srgbClr val="F0F6FC"/>
                </a:solidFill>
                <a:latin typeface="Aptos"/>
              </a:rPr>
              <a:t>App Autopilot / isolated</a:t>
            </a:r>
          </a:p>
        </p:txBody>
      </p:sp>
      <p:sp>
        <p:nvSpPr>
          <p:cNvPr id="21" name="Shape"/>
          <p:cNvSpPr/>
          <p:nvPr/>
        </p:nvSpPr>
        <p:spPr>
          <a:xfrm>
            <a:off x="1273536" y="4300000"/>
            <a:ext cx="520000" cy="300000"/>
          </a:xfrm>
          <a:prstGeom prst="rect">
            <a:avLst/>
          </a:prstGeom>
          <a:solidFill>
            <a:srgbClr val="3FB950"/>
          </a:solidFill>
          <a:ln>
            <a:noFill/>
          </a:ln>
        </p:spPr>
        <p:txBody>
          <a:bodyPr/>
          <a:lstStyle/>
          <a:p>
            <a:endParaRPr/>
          </a:p>
        </p:txBody>
      </p:sp>
      <p:sp>
        <p:nvSpPr>
          <p:cNvPr id="22" name="Shape"/>
          <p:cNvSpPr/>
          <p:nvPr/>
        </p:nvSpPr>
        <p:spPr>
          <a:xfrm>
            <a:off x="3554768" y="4000000"/>
            <a:ext cx="520000" cy="600000"/>
          </a:xfrm>
          <a:prstGeom prst="rect">
            <a:avLst/>
          </a:prstGeom>
          <a:solidFill>
            <a:srgbClr val="3FB950"/>
          </a:solidFill>
          <a:ln>
            <a:noFill/>
          </a:ln>
        </p:spPr>
        <p:txBody>
          <a:bodyPr/>
          <a:lstStyle/>
          <a:p>
            <a:endParaRPr/>
          </a:p>
        </p:txBody>
      </p:sp>
      <p:sp>
        <p:nvSpPr>
          <p:cNvPr id="23" name="Shape"/>
          <p:cNvSpPr/>
          <p:nvPr/>
        </p:nvSpPr>
        <p:spPr>
          <a:xfrm>
            <a:off x="5836000" y="3700000"/>
            <a:ext cx="520000" cy="900000"/>
          </a:xfrm>
          <a:prstGeom prst="rect">
            <a:avLst/>
          </a:prstGeom>
          <a:solidFill>
            <a:srgbClr val="3FB950"/>
          </a:solidFill>
          <a:ln>
            <a:noFill/>
          </a:ln>
        </p:spPr>
        <p:txBody>
          <a:bodyPr/>
          <a:lstStyle/>
          <a:p>
            <a:endParaRPr/>
          </a:p>
        </p:txBody>
      </p:sp>
      <p:sp>
        <p:nvSpPr>
          <p:cNvPr id="24" name="Shape"/>
          <p:cNvSpPr/>
          <p:nvPr/>
        </p:nvSpPr>
        <p:spPr>
          <a:xfrm>
            <a:off x="8117232" y="3400000"/>
            <a:ext cx="520000" cy="1200000"/>
          </a:xfrm>
          <a:prstGeom prst="rect">
            <a:avLst/>
          </a:prstGeom>
          <a:solidFill>
            <a:srgbClr val="3FB950"/>
          </a:solidFill>
          <a:ln>
            <a:noFill/>
          </a:ln>
        </p:spPr>
        <p:txBody>
          <a:bodyPr/>
          <a:lstStyle/>
          <a:p>
            <a:endParaRPr/>
          </a:p>
        </p:txBody>
      </p:sp>
      <p:sp>
        <p:nvSpPr>
          <p:cNvPr id="25" name="Shape"/>
          <p:cNvSpPr/>
          <p:nvPr/>
        </p:nvSpPr>
        <p:spPr>
          <a:xfrm>
            <a:off x="10398464" y="3100000"/>
            <a:ext cx="520000" cy="1500000"/>
          </a:xfrm>
          <a:prstGeom prst="rect">
            <a:avLst/>
          </a:prstGeom>
          <a:solidFill>
            <a:srgbClr val="3FB950"/>
          </a:solidFill>
          <a:ln>
            <a:noFill/>
          </a:ln>
        </p:spPr>
        <p:txBody>
          <a:bodyPr/>
          <a:lstStyle/>
          <a:p>
            <a:endParaRPr/>
          </a:p>
        </p:txBody>
      </p:sp>
      <p:sp>
        <p:nvSpPr>
          <p:cNvPr id="26" name="TextBox"/>
          <p:cNvSpPr txBox="1"/>
          <p:nvPr/>
        </p:nvSpPr>
        <p:spPr>
          <a:xfrm>
            <a:off x="502920" y="4680000"/>
            <a:ext cx="11186160" cy="320000"/>
          </a:xfrm>
          <a:prstGeom prst="rect">
            <a:avLst/>
          </a:prstGeom>
        </p:spPr>
        <p:txBody>
          <a:bodyPr wrap="none" anchor="ctr"/>
          <a:lstStyle/>
          <a:p>
            <a:pPr algn="ctr"/>
            <a:r>
              <a:rPr sz="1500" b="1">
                <a:solidFill>
                  <a:srgbClr val="3FB950"/>
                </a:solidFill>
                <a:latin typeface="Aptos"/>
              </a:rPr>
              <a:t>Required clarity · tests · permissions · review rise with autonomy</a:t>
            </a:r>
          </a:p>
        </p:txBody>
      </p:sp>
      <p:sp>
        <p:nvSpPr>
          <p:cNvPr id="27" name="Shape"/>
          <p:cNvSpPr/>
          <p:nvPr/>
        </p:nvSpPr>
        <p:spPr>
          <a:xfrm>
            <a:off x="1500000" y="5150000"/>
            <a:ext cx="9192000" cy="560000"/>
          </a:xfrm>
          <a:prstGeom prst="roundRect">
            <a:avLst/>
          </a:prstGeom>
          <a:solidFill>
            <a:srgbClr val="161B22"/>
          </a:solidFill>
          <a:ln w="15875">
            <a:solidFill>
              <a:srgbClr val="3FB950"/>
            </a:solidFill>
          </a:ln>
        </p:spPr>
        <p:txBody>
          <a:bodyPr wrap="none" anchor="ctr"/>
          <a:lstStyle/>
          <a:p>
            <a:pPr algn="ctr"/>
            <a:r>
              <a:rPr sz="1700" b="1">
                <a:solidFill>
                  <a:srgbClr val="F0F6FC"/>
                </a:solidFill>
                <a:latin typeface="Aptos Display"/>
              </a:rPr>
              <a:t>As autonomy rises, clarity, tests, permissions, and review must rise too.</a:t>
            </a:r>
          </a:p>
        </p:txBody>
      </p:sp>
      <p:sp>
        <p:nvSpPr>
          <p:cNvPr id="28" name="TextBox"/>
          <p:cNvSpPr txBox="1"/>
          <p:nvPr/>
        </p:nvSpPr>
        <p:spPr>
          <a:xfrm>
            <a:off x="502920" y="5780000"/>
            <a:ext cx="11186160" cy="280000"/>
          </a:xfrm>
          <a:prstGeom prst="rect">
            <a:avLst/>
          </a:prstGeom>
        </p:spPr>
        <p:txBody>
          <a:bodyPr wrap="none" anchor="ctr"/>
          <a:lstStyle/>
          <a:p>
            <a:pPr algn="ctr"/>
            <a:r>
              <a:rPr sz="1400" dirty="0">
                <a:solidFill>
                  <a:srgbClr val="8B949E"/>
                </a:solidFill>
                <a:latin typeface="Aptos"/>
              </a:rPr>
              <a:t>Use Plan before execution. “Autopilot” is an app mode</a:t>
            </a:r>
            <a:r>
              <a:rPr lang="en-GB" sz="1400" dirty="0">
                <a:solidFill>
                  <a:srgbClr val="8B949E"/>
                </a:solidFill>
                <a:latin typeface="Aptos"/>
              </a:rPr>
              <a:t>,</a:t>
            </a:r>
            <a:r>
              <a:rPr sz="1400" dirty="0">
                <a:solidFill>
                  <a:srgbClr val="8B949E"/>
                </a:solidFill>
                <a:latin typeface="Aptos"/>
              </a:rPr>
              <a:t> not a universal Copilot mode.</a:t>
            </a:r>
          </a:p>
        </p:txBody>
      </p:sp>
      <p:sp>
        <p:nvSpPr>
          <p:cNvPr id="29" name="TextBox"/>
          <p:cNvSpPr txBox="1"/>
          <p:nvPr/>
        </p:nvSpPr>
        <p:spPr>
          <a:xfrm>
            <a:off x="502920" y="6120000"/>
            <a:ext cx="9200000" cy="260000"/>
          </a:xfrm>
          <a:prstGeom prst="rect">
            <a:avLst/>
          </a:prstGeom>
        </p:spPr>
        <p:txBody>
          <a:bodyPr wrap="none"/>
          <a:lstStyle/>
          <a:p>
            <a:r>
              <a:rPr sz="1050">
                <a:solidFill>
                  <a:srgbClr val="8B949E"/>
                </a:solidFill>
                <a:latin typeface="Aptos"/>
              </a:rPr>
              <a:t>Source: GitHub / VS Code / Copilot app — autonomy &amp; execution modes · docs.github.com</a:t>
            </a:r>
          </a:p>
        </p:txBody>
      </p:sp>
      <p:sp>
        <p:nvSpPr>
          <p:cNvPr id="30" name="TextBox"/>
          <p:cNvSpPr txBox="1"/>
          <p:nvPr/>
        </p:nvSpPr>
        <p:spPr>
          <a:xfrm>
            <a:off x="10600000" y="6120000"/>
            <a:ext cx="1089080" cy="260000"/>
          </a:xfrm>
          <a:prstGeom prst="rect">
            <a:avLst/>
          </a:prstGeom>
        </p:spPr>
        <p:txBody>
          <a:bodyPr wrap="none"/>
          <a:lstStyle/>
          <a:p>
            <a:pPr algn="r"/>
            <a:r>
              <a:rPr sz="1050" dirty="0">
                <a:solidFill>
                  <a:srgbClr val="8B949E"/>
                </a:solidFill>
                <a:latin typeface="Aptos"/>
              </a:rPr>
              <a:t>1</a:t>
            </a:r>
            <a:r>
              <a:rPr lang="en-GB" sz="1050" dirty="0">
                <a:solidFill>
                  <a:srgbClr val="8B949E"/>
                </a:solidFill>
                <a:latin typeface="Aptos"/>
              </a:rPr>
              <a:t>1</a:t>
            </a:r>
            <a:r>
              <a:rPr sz="1050" dirty="0">
                <a:solidFill>
                  <a:srgbClr val="8B949E"/>
                </a:solidFill>
                <a:latin typeface="Aptos"/>
              </a:rPr>
              <a:t> / 1</a:t>
            </a:r>
            <a:r>
              <a:rPr lang="en-GB" sz="1050" dirty="0">
                <a:solidFill>
                  <a:srgbClr val="8B949E"/>
                </a:solidFill>
                <a:latin typeface="Aptos"/>
              </a:rPr>
              <a:t>4</a:t>
            </a:r>
            <a:endParaRPr sz="1050" dirty="0">
              <a:solidFill>
                <a:srgbClr val="8B949E"/>
              </a:solidFill>
              <a:latin typeface="Aptos"/>
            </a:endParaRPr>
          </a:p>
        </p:txBody>
      </p:sp>
      <p:sp>
        <p:nvSpPr>
          <p:cNvPr id="31" name="Shape"/>
          <p:cNvSpPr/>
          <p:nvPr/>
        </p:nvSpPr>
        <p:spPr>
          <a:xfrm>
            <a:off x="502920" y="6730000"/>
            <a:ext cx="1788160" cy="62000"/>
          </a:xfrm>
          <a:prstGeom prst="rect">
            <a:avLst/>
          </a:prstGeom>
          <a:solidFill>
            <a:srgbClr val="30363D"/>
          </a:solidFill>
          <a:ln>
            <a:noFill/>
          </a:ln>
        </p:spPr>
        <p:txBody>
          <a:bodyPr/>
          <a:lstStyle/>
          <a:p>
            <a:endParaRPr/>
          </a:p>
        </p:txBody>
      </p:sp>
      <p:sp>
        <p:nvSpPr>
          <p:cNvPr id="32" name="Shape"/>
          <p:cNvSpPr/>
          <p:nvPr/>
        </p:nvSpPr>
        <p:spPr>
          <a:xfrm>
            <a:off x="2382520" y="6730000"/>
            <a:ext cx="1788160" cy="62000"/>
          </a:xfrm>
          <a:prstGeom prst="rect">
            <a:avLst/>
          </a:prstGeom>
          <a:solidFill>
            <a:srgbClr val="30363D"/>
          </a:solidFill>
          <a:ln>
            <a:noFill/>
          </a:ln>
        </p:spPr>
        <p:txBody>
          <a:bodyPr/>
          <a:lstStyle/>
          <a:p>
            <a:endParaRPr/>
          </a:p>
        </p:txBody>
      </p:sp>
      <p:sp>
        <p:nvSpPr>
          <p:cNvPr id="33" name="Shape"/>
          <p:cNvSpPr/>
          <p:nvPr/>
        </p:nvSpPr>
        <p:spPr>
          <a:xfrm>
            <a:off x="4262120" y="6730000"/>
            <a:ext cx="1788160" cy="62000"/>
          </a:xfrm>
          <a:prstGeom prst="rect">
            <a:avLst/>
          </a:prstGeom>
          <a:solidFill>
            <a:srgbClr val="30363D"/>
          </a:solidFill>
          <a:ln>
            <a:noFill/>
          </a:ln>
        </p:spPr>
        <p:txBody>
          <a:bodyPr/>
          <a:lstStyle/>
          <a:p>
            <a:endParaRPr/>
          </a:p>
        </p:txBody>
      </p:sp>
      <p:sp>
        <p:nvSpPr>
          <p:cNvPr id="34" name="Shape"/>
          <p:cNvSpPr/>
          <p:nvPr/>
        </p:nvSpPr>
        <p:spPr>
          <a:xfrm>
            <a:off x="6141720" y="6730000"/>
            <a:ext cx="1788160" cy="62000"/>
          </a:xfrm>
          <a:prstGeom prst="rect">
            <a:avLst/>
          </a:prstGeom>
          <a:solidFill>
            <a:srgbClr val="30363D"/>
          </a:solidFill>
          <a:ln>
            <a:noFill/>
          </a:ln>
        </p:spPr>
        <p:txBody>
          <a:bodyPr/>
          <a:lstStyle/>
          <a:p>
            <a:endParaRPr/>
          </a:p>
        </p:txBody>
      </p:sp>
      <p:sp>
        <p:nvSpPr>
          <p:cNvPr id="35" name="Shape"/>
          <p:cNvSpPr/>
          <p:nvPr/>
        </p:nvSpPr>
        <p:spPr>
          <a:xfrm>
            <a:off x="8021320" y="6730000"/>
            <a:ext cx="1788160" cy="62000"/>
          </a:xfrm>
          <a:prstGeom prst="rect">
            <a:avLst/>
          </a:prstGeom>
          <a:solidFill>
            <a:srgbClr val="3FB950"/>
          </a:solidFill>
          <a:ln>
            <a:noFill/>
          </a:ln>
        </p:spPr>
        <p:txBody>
          <a:bodyPr/>
          <a:lstStyle/>
          <a:p>
            <a:endParaRPr/>
          </a:p>
        </p:txBody>
      </p:sp>
      <p:sp>
        <p:nvSpPr>
          <p:cNvPr id="36" name="Shape"/>
          <p:cNvSpPr/>
          <p:nvPr/>
        </p:nvSpPr>
        <p:spPr>
          <a:xfrm>
            <a:off x="9900920" y="6730000"/>
            <a:ext cx="1788160" cy="62000"/>
          </a:xfrm>
          <a:prstGeom prst="rect">
            <a:avLst/>
          </a:prstGeom>
          <a:solidFill>
            <a:srgbClr val="30363D"/>
          </a:solidFill>
          <a:ln>
            <a:noFill/>
          </a:ln>
        </p:spPr>
        <p:txBody>
          <a:bodyPr/>
          <a:lstStyle/>
          <a:p>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p:cNvSpPr/>
          <p:nvPr/>
        </p:nvSpPr>
        <p:spPr>
          <a:xfrm>
            <a:off x="0" y="0"/>
            <a:ext cx="12192000" cy="6858000"/>
          </a:xfrm>
          <a:prstGeom prst="rect">
            <a:avLst/>
          </a:prstGeom>
          <a:solidFill>
            <a:srgbClr val="0D1117"/>
          </a:solidFill>
          <a:ln>
            <a:noFill/>
          </a:ln>
        </p:spPr>
        <p:txBody>
          <a:bodyPr/>
          <a:lstStyle/>
          <a:p>
            <a:endParaRPr/>
          </a:p>
        </p:txBody>
      </p:sp>
      <p:sp>
        <p:nvSpPr>
          <p:cNvPr id="3" name="TextBox"/>
          <p:cNvSpPr txBox="1"/>
          <p:nvPr/>
        </p:nvSpPr>
        <p:spPr>
          <a:xfrm>
            <a:off x="502920" y="300000"/>
            <a:ext cx="6000000" cy="250000"/>
          </a:xfrm>
          <a:prstGeom prst="rect">
            <a:avLst/>
          </a:prstGeom>
        </p:spPr>
        <p:txBody>
          <a:bodyPr wrap="none"/>
          <a:lstStyle/>
          <a:p>
            <a:r>
              <a:rPr sz="1300" b="1">
                <a:solidFill>
                  <a:srgbClr val="3FB950"/>
                </a:solidFill>
                <a:latin typeface="Aptos Display"/>
              </a:rPr>
              <a:t>GOVERN</a:t>
            </a:r>
          </a:p>
        </p:txBody>
      </p:sp>
      <p:sp>
        <p:nvSpPr>
          <p:cNvPr id="4" name="TextBox"/>
          <p:cNvSpPr txBox="1"/>
          <p:nvPr/>
        </p:nvSpPr>
        <p:spPr>
          <a:xfrm>
            <a:off x="502920" y="560000"/>
            <a:ext cx="11186160" cy="700000"/>
          </a:xfrm>
          <a:prstGeom prst="rect">
            <a:avLst/>
          </a:prstGeom>
        </p:spPr>
        <p:txBody>
          <a:bodyPr wrap="none"/>
          <a:lstStyle/>
          <a:p>
            <a:r>
              <a:rPr sz="3200" b="1">
                <a:solidFill>
                  <a:srgbClr val="F0F6FC"/>
                </a:solidFill>
                <a:latin typeface="Aptos Display"/>
              </a:rPr>
              <a:t>GitHub is the control plane</a:t>
            </a:r>
          </a:p>
        </p:txBody>
      </p:sp>
      <p:sp>
        <p:nvSpPr>
          <p:cNvPr id="5" name="TextBox"/>
          <p:cNvSpPr txBox="1"/>
          <p:nvPr/>
        </p:nvSpPr>
        <p:spPr>
          <a:xfrm>
            <a:off x="502920" y="1500000"/>
            <a:ext cx="11186160" cy="300000"/>
          </a:xfrm>
          <a:prstGeom prst="rect">
            <a:avLst/>
          </a:prstGeom>
        </p:spPr>
        <p:txBody>
          <a:bodyPr wrap="none"/>
          <a:lstStyle/>
          <a:p>
            <a:r>
              <a:rPr sz="1500">
                <a:solidFill>
                  <a:srgbClr val="8B949E"/>
                </a:solidFill>
                <a:latin typeface="Aptos"/>
              </a:rPr>
              <a:t>Agentic work runs through the same SDLC controls you already trust.</a:t>
            </a:r>
          </a:p>
        </p:txBody>
      </p:sp>
      <p:sp>
        <p:nvSpPr>
          <p:cNvPr id="6" name="Shape"/>
          <p:cNvSpPr/>
          <p:nvPr/>
        </p:nvSpPr>
        <p:spPr>
          <a:xfrm>
            <a:off x="502920" y="2050000"/>
            <a:ext cx="1500000" cy="1100000"/>
          </a:xfrm>
          <a:prstGeom prst="roundRect">
            <a:avLst/>
          </a:prstGeom>
          <a:solidFill>
            <a:srgbClr val="161B22"/>
          </a:solidFill>
          <a:ln w="12700">
            <a:solidFill>
              <a:srgbClr val="30363D"/>
            </a:solidFill>
          </a:ln>
        </p:spPr>
        <p:txBody>
          <a:bodyPr anchor="ctr"/>
          <a:lstStyle/>
          <a:p>
            <a:pPr algn="ctr"/>
            <a:r>
              <a:rPr sz="1500" b="1">
                <a:solidFill>
                  <a:srgbClr val="F0F6FC"/>
                </a:solidFill>
                <a:latin typeface="Aptos"/>
              </a:rPr>
              <a:t>Issue / spec</a:t>
            </a:r>
          </a:p>
        </p:txBody>
      </p:sp>
      <p:sp>
        <p:nvSpPr>
          <p:cNvPr id="7" name="Shape"/>
          <p:cNvSpPr/>
          <p:nvPr/>
        </p:nvSpPr>
        <p:spPr>
          <a:xfrm>
            <a:off x="2002920" y="2400000"/>
            <a:ext cx="437232" cy="400000"/>
          </a:xfrm>
          <a:prstGeom prst="rightArrow">
            <a:avLst/>
          </a:prstGeom>
          <a:solidFill>
            <a:srgbClr val="8B949E"/>
          </a:solidFill>
          <a:ln>
            <a:noFill/>
          </a:ln>
        </p:spPr>
        <p:txBody>
          <a:bodyPr/>
          <a:lstStyle/>
          <a:p>
            <a:endParaRPr/>
          </a:p>
        </p:txBody>
      </p:sp>
      <p:sp>
        <p:nvSpPr>
          <p:cNvPr id="8" name="Shape"/>
          <p:cNvSpPr/>
          <p:nvPr/>
        </p:nvSpPr>
        <p:spPr>
          <a:xfrm>
            <a:off x="2440152" y="2050000"/>
            <a:ext cx="1500000" cy="1100000"/>
          </a:xfrm>
          <a:prstGeom prst="roundRect">
            <a:avLst/>
          </a:prstGeom>
          <a:solidFill>
            <a:srgbClr val="161B22"/>
          </a:solidFill>
          <a:ln w="12700">
            <a:solidFill>
              <a:srgbClr val="30363D"/>
            </a:solidFill>
          </a:ln>
        </p:spPr>
        <p:txBody>
          <a:bodyPr anchor="ctr"/>
          <a:lstStyle/>
          <a:p>
            <a:pPr algn="ctr"/>
            <a:r>
              <a:rPr sz="1500" b="1">
                <a:solidFill>
                  <a:srgbClr val="F0F6FC"/>
                </a:solidFill>
                <a:latin typeface="Aptos"/>
              </a:rPr>
              <a:t>Isolated branch</a:t>
            </a:r>
          </a:p>
        </p:txBody>
      </p:sp>
      <p:sp>
        <p:nvSpPr>
          <p:cNvPr id="9" name="Shape"/>
          <p:cNvSpPr/>
          <p:nvPr/>
        </p:nvSpPr>
        <p:spPr>
          <a:xfrm>
            <a:off x="3940152" y="2400000"/>
            <a:ext cx="437232" cy="400000"/>
          </a:xfrm>
          <a:prstGeom prst="rightArrow">
            <a:avLst/>
          </a:prstGeom>
          <a:solidFill>
            <a:srgbClr val="8B949E"/>
          </a:solidFill>
          <a:ln>
            <a:noFill/>
          </a:ln>
        </p:spPr>
        <p:txBody>
          <a:bodyPr/>
          <a:lstStyle/>
          <a:p>
            <a:endParaRPr/>
          </a:p>
        </p:txBody>
      </p:sp>
      <p:sp>
        <p:nvSpPr>
          <p:cNvPr id="10" name="Shape"/>
          <p:cNvSpPr/>
          <p:nvPr/>
        </p:nvSpPr>
        <p:spPr>
          <a:xfrm>
            <a:off x="4377384" y="2050000"/>
            <a:ext cx="1500000" cy="1100000"/>
          </a:xfrm>
          <a:prstGeom prst="roundRect">
            <a:avLst/>
          </a:prstGeom>
          <a:solidFill>
            <a:srgbClr val="161B22"/>
          </a:solidFill>
          <a:ln w="15875">
            <a:solidFill>
              <a:srgbClr val="3FB950"/>
            </a:solidFill>
          </a:ln>
        </p:spPr>
        <p:txBody>
          <a:bodyPr anchor="ctr"/>
          <a:lstStyle/>
          <a:p>
            <a:pPr algn="ctr"/>
            <a:r>
              <a:rPr sz="1500" b="1">
                <a:solidFill>
                  <a:srgbClr val="F0F6FC"/>
                </a:solidFill>
                <a:latin typeface="Aptos"/>
              </a:rPr>
              <a:t>Tests &amp; scans</a:t>
            </a:r>
          </a:p>
        </p:txBody>
      </p:sp>
      <p:sp>
        <p:nvSpPr>
          <p:cNvPr id="11" name="Shape"/>
          <p:cNvSpPr/>
          <p:nvPr/>
        </p:nvSpPr>
        <p:spPr>
          <a:xfrm>
            <a:off x="5877384" y="2400000"/>
            <a:ext cx="437232" cy="400000"/>
          </a:xfrm>
          <a:prstGeom prst="rightArrow">
            <a:avLst/>
          </a:prstGeom>
          <a:solidFill>
            <a:srgbClr val="8B949E"/>
          </a:solidFill>
          <a:ln>
            <a:noFill/>
          </a:ln>
        </p:spPr>
        <p:txBody>
          <a:bodyPr/>
          <a:lstStyle/>
          <a:p>
            <a:endParaRPr/>
          </a:p>
        </p:txBody>
      </p:sp>
      <p:sp>
        <p:nvSpPr>
          <p:cNvPr id="12" name="Shape"/>
          <p:cNvSpPr/>
          <p:nvPr/>
        </p:nvSpPr>
        <p:spPr>
          <a:xfrm>
            <a:off x="6314616" y="2050000"/>
            <a:ext cx="1500000" cy="1100000"/>
          </a:xfrm>
          <a:prstGeom prst="roundRect">
            <a:avLst/>
          </a:prstGeom>
          <a:solidFill>
            <a:srgbClr val="161B22"/>
          </a:solidFill>
          <a:ln w="12700">
            <a:solidFill>
              <a:srgbClr val="30363D"/>
            </a:solidFill>
          </a:ln>
        </p:spPr>
        <p:txBody>
          <a:bodyPr anchor="ctr"/>
          <a:lstStyle/>
          <a:p>
            <a:pPr algn="ctr"/>
            <a:r>
              <a:rPr sz="1500" b="1">
                <a:solidFill>
                  <a:srgbClr val="F0F6FC"/>
                </a:solidFill>
                <a:latin typeface="Aptos"/>
              </a:rPr>
              <a:t>Pull request</a:t>
            </a:r>
          </a:p>
        </p:txBody>
      </p:sp>
      <p:sp>
        <p:nvSpPr>
          <p:cNvPr id="13" name="Shape"/>
          <p:cNvSpPr/>
          <p:nvPr/>
        </p:nvSpPr>
        <p:spPr>
          <a:xfrm>
            <a:off x="7814616" y="2400000"/>
            <a:ext cx="437232" cy="400000"/>
          </a:xfrm>
          <a:prstGeom prst="rightArrow">
            <a:avLst/>
          </a:prstGeom>
          <a:solidFill>
            <a:srgbClr val="8B949E"/>
          </a:solidFill>
          <a:ln>
            <a:noFill/>
          </a:ln>
        </p:spPr>
        <p:txBody>
          <a:bodyPr/>
          <a:lstStyle/>
          <a:p>
            <a:endParaRPr/>
          </a:p>
        </p:txBody>
      </p:sp>
      <p:sp>
        <p:nvSpPr>
          <p:cNvPr id="14" name="Shape"/>
          <p:cNvSpPr/>
          <p:nvPr/>
        </p:nvSpPr>
        <p:spPr>
          <a:xfrm>
            <a:off x="8251848" y="2050000"/>
            <a:ext cx="1500000" cy="1100000"/>
          </a:xfrm>
          <a:prstGeom prst="roundRect">
            <a:avLst/>
          </a:prstGeom>
          <a:solidFill>
            <a:srgbClr val="161B22"/>
          </a:solidFill>
          <a:ln w="15875">
            <a:solidFill>
              <a:srgbClr val="3FB950"/>
            </a:solidFill>
          </a:ln>
        </p:spPr>
        <p:txBody>
          <a:bodyPr anchor="ctr"/>
          <a:lstStyle/>
          <a:p>
            <a:pPr algn="ctr"/>
            <a:r>
              <a:rPr sz="1500" b="1">
                <a:solidFill>
                  <a:srgbClr val="F0F6FC"/>
                </a:solidFill>
                <a:latin typeface="Aptos"/>
              </a:rPr>
              <a:t>Human review</a:t>
            </a:r>
          </a:p>
        </p:txBody>
      </p:sp>
      <p:sp>
        <p:nvSpPr>
          <p:cNvPr id="15" name="Shape"/>
          <p:cNvSpPr/>
          <p:nvPr/>
        </p:nvSpPr>
        <p:spPr>
          <a:xfrm>
            <a:off x="9751848" y="2400000"/>
            <a:ext cx="437232" cy="400000"/>
          </a:xfrm>
          <a:prstGeom prst="rightArrow">
            <a:avLst/>
          </a:prstGeom>
          <a:solidFill>
            <a:srgbClr val="8B949E"/>
          </a:solidFill>
          <a:ln>
            <a:noFill/>
          </a:ln>
        </p:spPr>
        <p:txBody>
          <a:bodyPr/>
          <a:lstStyle/>
          <a:p>
            <a:endParaRPr/>
          </a:p>
        </p:txBody>
      </p:sp>
      <p:sp>
        <p:nvSpPr>
          <p:cNvPr id="16" name="Shape"/>
          <p:cNvSpPr/>
          <p:nvPr/>
        </p:nvSpPr>
        <p:spPr>
          <a:xfrm>
            <a:off x="10189080" y="2050000"/>
            <a:ext cx="1500000" cy="1100000"/>
          </a:xfrm>
          <a:prstGeom prst="roundRect">
            <a:avLst/>
          </a:prstGeom>
          <a:solidFill>
            <a:srgbClr val="161B22"/>
          </a:solidFill>
          <a:ln w="15875">
            <a:solidFill>
              <a:srgbClr val="3FB950"/>
            </a:solidFill>
          </a:ln>
        </p:spPr>
        <p:txBody>
          <a:bodyPr anchor="ctr"/>
          <a:lstStyle/>
          <a:p>
            <a:pPr algn="ctr"/>
            <a:r>
              <a:rPr sz="1500" b="1">
                <a:solidFill>
                  <a:srgbClr val="F0F6FC"/>
                </a:solidFill>
                <a:latin typeface="Aptos"/>
              </a:rPr>
              <a:t>Protected merge</a:t>
            </a:r>
          </a:p>
        </p:txBody>
      </p:sp>
      <p:sp>
        <p:nvSpPr>
          <p:cNvPr id="17" name="TextBox"/>
          <p:cNvSpPr txBox="1"/>
          <p:nvPr/>
        </p:nvSpPr>
        <p:spPr>
          <a:xfrm>
            <a:off x="4377384" y="3170000"/>
            <a:ext cx="1500000" cy="220000"/>
          </a:xfrm>
          <a:prstGeom prst="rect">
            <a:avLst/>
          </a:prstGeom>
        </p:spPr>
        <p:txBody>
          <a:bodyPr wrap="none" anchor="ctr"/>
          <a:lstStyle/>
          <a:p>
            <a:pPr algn="ctr"/>
            <a:r>
              <a:rPr sz="1100" b="1">
                <a:solidFill>
                  <a:srgbClr val="3FB950"/>
                </a:solidFill>
                <a:latin typeface="Aptos"/>
              </a:rPr>
              <a:t>GATE</a:t>
            </a:r>
          </a:p>
        </p:txBody>
      </p:sp>
      <p:sp>
        <p:nvSpPr>
          <p:cNvPr id="18" name="TextBox"/>
          <p:cNvSpPr txBox="1"/>
          <p:nvPr/>
        </p:nvSpPr>
        <p:spPr>
          <a:xfrm>
            <a:off x="8251848" y="3170000"/>
            <a:ext cx="1500000" cy="220000"/>
          </a:xfrm>
          <a:prstGeom prst="rect">
            <a:avLst/>
          </a:prstGeom>
        </p:spPr>
        <p:txBody>
          <a:bodyPr wrap="none" anchor="ctr"/>
          <a:lstStyle/>
          <a:p>
            <a:pPr algn="ctr"/>
            <a:r>
              <a:rPr sz="1100" b="1">
                <a:solidFill>
                  <a:srgbClr val="3FB950"/>
                </a:solidFill>
                <a:latin typeface="Aptos"/>
              </a:rPr>
              <a:t>GATE</a:t>
            </a:r>
          </a:p>
        </p:txBody>
      </p:sp>
      <p:sp>
        <p:nvSpPr>
          <p:cNvPr id="19" name="TextBox"/>
          <p:cNvSpPr txBox="1"/>
          <p:nvPr/>
        </p:nvSpPr>
        <p:spPr>
          <a:xfrm>
            <a:off x="10189080" y="3170000"/>
            <a:ext cx="1500000" cy="220000"/>
          </a:xfrm>
          <a:prstGeom prst="rect">
            <a:avLst/>
          </a:prstGeom>
        </p:spPr>
        <p:txBody>
          <a:bodyPr wrap="none" anchor="ctr"/>
          <a:lstStyle/>
          <a:p>
            <a:pPr algn="ctr"/>
            <a:r>
              <a:rPr sz="1100" b="1">
                <a:solidFill>
                  <a:srgbClr val="3FB950"/>
                </a:solidFill>
                <a:latin typeface="Aptos"/>
              </a:rPr>
              <a:t>GATE</a:t>
            </a:r>
          </a:p>
        </p:txBody>
      </p:sp>
      <p:sp>
        <p:nvSpPr>
          <p:cNvPr id="20" name="Shape"/>
          <p:cNvSpPr/>
          <p:nvPr/>
        </p:nvSpPr>
        <p:spPr>
          <a:xfrm>
            <a:off x="502920" y="3620000"/>
            <a:ext cx="11186160" cy="560000"/>
          </a:xfrm>
          <a:prstGeom prst="roundRect">
            <a:avLst/>
          </a:prstGeom>
          <a:solidFill>
            <a:srgbClr val="21262D"/>
          </a:solidFill>
          <a:ln w="12700">
            <a:solidFill>
              <a:srgbClr val="30363D"/>
            </a:solidFill>
          </a:ln>
        </p:spPr>
        <p:txBody>
          <a:bodyPr wrap="none" anchor="ctr"/>
          <a:lstStyle/>
          <a:p>
            <a:pPr algn="ctr"/>
            <a:r>
              <a:rPr sz="1500">
                <a:solidFill>
                  <a:srgbClr val="8B949E"/>
                </a:solidFill>
                <a:latin typeface="Aptos"/>
              </a:rPr>
              <a:t>Session log / audit trail  —  traceability and intervention points at every step</a:t>
            </a:r>
          </a:p>
        </p:txBody>
      </p:sp>
      <p:sp>
        <p:nvSpPr>
          <p:cNvPr id="21" name="Shape"/>
          <p:cNvSpPr/>
          <p:nvPr/>
        </p:nvSpPr>
        <p:spPr>
          <a:xfrm>
            <a:off x="2896000" y="4400000"/>
            <a:ext cx="6400000" cy="560000"/>
          </a:xfrm>
          <a:prstGeom prst="roundRect">
            <a:avLst/>
          </a:prstGeom>
          <a:solidFill>
            <a:srgbClr val="161B22"/>
          </a:solidFill>
          <a:ln w="19050">
            <a:solidFill>
              <a:srgbClr val="3FB950"/>
            </a:solidFill>
          </a:ln>
        </p:spPr>
        <p:txBody>
          <a:bodyPr wrap="none" anchor="ctr"/>
          <a:lstStyle/>
          <a:p>
            <a:pPr algn="ctr"/>
            <a:r>
              <a:rPr sz="1900" b="1">
                <a:solidFill>
                  <a:srgbClr val="F0F6FC"/>
                </a:solidFill>
                <a:latin typeface="Aptos Display"/>
              </a:rPr>
              <a:t>Treat agent output as contributor output.</a:t>
            </a:r>
          </a:p>
        </p:txBody>
      </p:sp>
      <p:sp>
        <p:nvSpPr>
          <p:cNvPr id="22" name="TextBox"/>
          <p:cNvSpPr txBox="1"/>
          <p:nvPr/>
        </p:nvSpPr>
        <p:spPr>
          <a:xfrm>
            <a:off x="502920" y="5120000"/>
            <a:ext cx="11186160" cy="300000"/>
          </a:xfrm>
          <a:prstGeom prst="rect">
            <a:avLst/>
          </a:prstGeom>
        </p:spPr>
        <p:txBody>
          <a:bodyPr wrap="none" anchor="ctr"/>
          <a:lstStyle/>
          <a:p>
            <a:pPr algn="ctr"/>
            <a:r>
              <a:rPr sz="1400" dirty="0">
                <a:solidFill>
                  <a:srgbClr val="8B949E"/>
                </a:solidFill>
                <a:latin typeface="Aptos"/>
              </a:rPr>
              <a:t>The cloud agent is branch- and review-bounded</a:t>
            </a:r>
            <a:r>
              <a:rPr lang="en-GB" sz="1400" dirty="0">
                <a:solidFill>
                  <a:srgbClr val="8B949E"/>
                </a:solidFill>
                <a:latin typeface="Aptos"/>
              </a:rPr>
              <a:t>. G</a:t>
            </a:r>
            <a:r>
              <a:rPr sz="1400" dirty="0" err="1">
                <a:solidFill>
                  <a:srgbClr val="8B949E"/>
                </a:solidFill>
                <a:latin typeface="Aptos"/>
              </a:rPr>
              <a:t>enerated</a:t>
            </a:r>
            <a:r>
              <a:rPr sz="1400" dirty="0">
                <a:solidFill>
                  <a:srgbClr val="8B949E"/>
                </a:solidFill>
                <a:latin typeface="Aptos"/>
              </a:rPr>
              <a:t> code still needs validation. You own the merge.</a:t>
            </a:r>
          </a:p>
        </p:txBody>
      </p:sp>
      <p:sp>
        <p:nvSpPr>
          <p:cNvPr id="23" name="TextBox"/>
          <p:cNvSpPr txBox="1"/>
          <p:nvPr/>
        </p:nvSpPr>
        <p:spPr>
          <a:xfrm>
            <a:off x="502920" y="5500000"/>
            <a:ext cx="11186160" cy="300000"/>
          </a:xfrm>
          <a:prstGeom prst="rect">
            <a:avLst/>
          </a:prstGeom>
        </p:spPr>
        <p:txBody>
          <a:bodyPr wrap="none" anchor="ctr"/>
          <a:lstStyle/>
          <a:p>
            <a:pPr algn="ctr"/>
            <a:r>
              <a:rPr sz="1400" dirty="0">
                <a:solidFill>
                  <a:srgbClr val="8B949E"/>
                </a:solidFill>
                <a:latin typeface="Aptos"/>
              </a:rPr>
              <a:t>Security features are scoped controls</a:t>
            </a:r>
            <a:r>
              <a:rPr lang="en-GB" sz="1400" dirty="0">
                <a:solidFill>
                  <a:srgbClr val="8B949E"/>
                </a:solidFill>
                <a:latin typeface="Aptos"/>
              </a:rPr>
              <a:t>, </a:t>
            </a:r>
            <a:r>
              <a:rPr sz="1400" dirty="0">
                <a:solidFill>
                  <a:srgbClr val="8B949E"/>
                </a:solidFill>
                <a:latin typeface="Aptos"/>
              </a:rPr>
              <a:t>not a guarantee that all generated code is safe.</a:t>
            </a:r>
          </a:p>
        </p:txBody>
      </p:sp>
      <p:sp>
        <p:nvSpPr>
          <p:cNvPr id="24" name="TextBox"/>
          <p:cNvSpPr txBox="1"/>
          <p:nvPr/>
        </p:nvSpPr>
        <p:spPr>
          <a:xfrm>
            <a:off x="502920" y="6120000"/>
            <a:ext cx="9200000" cy="260000"/>
          </a:xfrm>
          <a:prstGeom prst="rect">
            <a:avLst/>
          </a:prstGeom>
        </p:spPr>
        <p:txBody>
          <a:bodyPr wrap="none"/>
          <a:lstStyle/>
          <a:p>
            <a:r>
              <a:rPr sz="1050">
                <a:solidFill>
                  <a:srgbClr val="8B949E"/>
                </a:solidFill>
                <a:latin typeface="Aptos"/>
              </a:rPr>
              <a:t>Source: GH-600 materials &amp; cloud-agent risks/mitigations · docs.github.com · learn.microsoft.com</a:t>
            </a:r>
          </a:p>
        </p:txBody>
      </p:sp>
      <p:sp>
        <p:nvSpPr>
          <p:cNvPr id="25" name="TextBox"/>
          <p:cNvSpPr txBox="1"/>
          <p:nvPr/>
        </p:nvSpPr>
        <p:spPr>
          <a:xfrm>
            <a:off x="10600000" y="6120000"/>
            <a:ext cx="1089080" cy="260000"/>
          </a:xfrm>
          <a:prstGeom prst="rect">
            <a:avLst/>
          </a:prstGeom>
        </p:spPr>
        <p:txBody>
          <a:bodyPr wrap="none"/>
          <a:lstStyle/>
          <a:p>
            <a:pPr algn="r"/>
            <a:r>
              <a:rPr sz="1050" dirty="0">
                <a:solidFill>
                  <a:srgbClr val="8B949E"/>
                </a:solidFill>
                <a:latin typeface="Aptos"/>
              </a:rPr>
              <a:t>1</a:t>
            </a:r>
            <a:r>
              <a:rPr lang="en-GB" sz="1050" dirty="0">
                <a:solidFill>
                  <a:srgbClr val="8B949E"/>
                </a:solidFill>
                <a:latin typeface="Aptos"/>
              </a:rPr>
              <a:t>2</a:t>
            </a:r>
            <a:r>
              <a:rPr sz="1050" dirty="0">
                <a:solidFill>
                  <a:srgbClr val="8B949E"/>
                </a:solidFill>
                <a:latin typeface="Aptos"/>
              </a:rPr>
              <a:t> / 1</a:t>
            </a:r>
            <a:r>
              <a:rPr lang="en-GB" sz="1050" dirty="0">
                <a:solidFill>
                  <a:srgbClr val="8B949E"/>
                </a:solidFill>
                <a:latin typeface="Aptos"/>
              </a:rPr>
              <a:t>4</a:t>
            </a:r>
            <a:endParaRPr sz="1050" dirty="0">
              <a:solidFill>
                <a:srgbClr val="8B949E"/>
              </a:solidFill>
              <a:latin typeface="Aptos"/>
            </a:endParaRPr>
          </a:p>
        </p:txBody>
      </p:sp>
      <p:sp>
        <p:nvSpPr>
          <p:cNvPr id="26" name="Shape"/>
          <p:cNvSpPr/>
          <p:nvPr/>
        </p:nvSpPr>
        <p:spPr>
          <a:xfrm>
            <a:off x="502920" y="6730000"/>
            <a:ext cx="1788160" cy="62000"/>
          </a:xfrm>
          <a:prstGeom prst="rect">
            <a:avLst/>
          </a:prstGeom>
          <a:solidFill>
            <a:srgbClr val="30363D"/>
          </a:solidFill>
          <a:ln>
            <a:noFill/>
          </a:ln>
        </p:spPr>
        <p:txBody>
          <a:bodyPr/>
          <a:lstStyle/>
          <a:p>
            <a:endParaRPr/>
          </a:p>
        </p:txBody>
      </p:sp>
      <p:sp>
        <p:nvSpPr>
          <p:cNvPr id="27" name="Shape"/>
          <p:cNvSpPr/>
          <p:nvPr/>
        </p:nvSpPr>
        <p:spPr>
          <a:xfrm>
            <a:off x="2382520" y="6730000"/>
            <a:ext cx="1788160" cy="62000"/>
          </a:xfrm>
          <a:prstGeom prst="rect">
            <a:avLst/>
          </a:prstGeom>
          <a:solidFill>
            <a:srgbClr val="30363D"/>
          </a:solidFill>
          <a:ln>
            <a:noFill/>
          </a:ln>
        </p:spPr>
        <p:txBody>
          <a:bodyPr/>
          <a:lstStyle/>
          <a:p>
            <a:endParaRPr/>
          </a:p>
        </p:txBody>
      </p:sp>
      <p:sp>
        <p:nvSpPr>
          <p:cNvPr id="28" name="Shape"/>
          <p:cNvSpPr/>
          <p:nvPr/>
        </p:nvSpPr>
        <p:spPr>
          <a:xfrm>
            <a:off x="4262120" y="6730000"/>
            <a:ext cx="1788160" cy="62000"/>
          </a:xfrm>
          <a:prstGeom prst="rect">
            <a:avLst/>
          </a:prstGeom>
          <a:solidFill>
            <a:srgbClr val="30363D"/>
          </a:solidFill>
          <a:ln>
            <a:noFill/>
          </a:ln>
        </p:spPr>
        <p:txBody>
          <a:bodyPr/>
          <a:lstStyle/>
          <a:p>
            <a:endParaRPr/>
          </a:p>
        </p:txBody>
      </p:sp>
      <p:sp>
        <p:nvSpPr>
          <p:cNvPr id="29" name="Shape"/>
          <p:cNvSpPr/>
          <p:nvPr/>
        </p:nvSpPr>
        <p:spPr>
          <a:xfrm>
            <a:off x="6141720" y="6730000"/>
            <a:ext cx="1788160" cy="62000"/>
          </a:xfrm>
          <a:prstGeom prst="rect">
            <a:avLst/>
          </a:prstGeom>
          <a:solidFill>
            <a:srgbClr val="30363D"/>
          </a:solidFill>
          <a:ln>
            <a:noFill/>
          </a:ln>
        </p:spPr>
        <p:txBody>
          <a:bodyPr/>
          <a:lstStyle/>
          <a:p>
            <a:endParaRPr/>
          </a:p>
        </p:txBody>
      </p:sp>
      <p:sp>
        <p:nvSpPr>
          <p:cNvPr id="30" name="Shape"/>
          <p:cNvSpPr/>
          <p:nvPr/>
        </p:nvSpPr>
        <p:spPr>
          <a:xfrm>
            <a:off x="8021320" y="6730000"/>
            <a:ext cx="1788160" cy="62000"/>
          </a:xfrm>
          <a:prstGeom prst="rect">
            <a:avLst/>
          </a:prstGeom>
          <a:solidFill>
            <a:srgbClr val="3FB950"/>
          </a:solidFill>
          <a:ln>
            <a:noFill/>
          </a:ln>
        </p:spPr>
        <p:txBody>
          <a:bodyPr/>
          <a:lstStyle/>
          <a:p>
            <a:endParaRPr/>
          </a:p>
        </p:txBody>
      </p:sp>
      <p:sp>
        <p:nvSpPr>
          <p:cNvPr id="31" name="Shape"/>
          <p:cNvSpPr/>
          <p:nvPr/>
        </p:nvSpPr>
        <p:spPr>
          <a:xfrm>
            <a:off x="9900920" y="6730000"/>
            <a:ext cx="1788160" cy="62000"/>
          </a:xfrm>
          <a:prstGeom prst="rect">
            <a:avLst/>
          </a:prstGeom>
          <a:solidFill>
            <a:srgbClr val="30363D"/>
          </a:solidFill>
          <a:ln>
            <a:noFill/>
          </a:ln>
        </p:spPr>
        <p:txBody>
          <a:bodyPr/>
          <a:lstStyle/>
          <a:p>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p:cNvSpPr/>
          <p:nvPr/>
        </p:nvSpPr>
        <p:spPr>
          <a:xfrm>
            <a:off x="0" y="0"/>
            <a:ext cx="12192000" cy="6858000"/>
          </a:xfrm>
          <a:prstGeom prst="rect">
            <a:avLst/>
          </a:prstGeom>
          <a:solidFill>
            <a:srgbClr val="0D1117"/>
          </a:solidFill>
          <a:ln>
            <a:noFill/>
          </a:ln>
        </p:spPr>
        <p:txBody>
          <a:bodyPr/>
          <a:lstStyle/>
          <a:p>
            <a:endParaRPr/>
          </a:p>
        </p:txBody>
      </p:sp>
      <p:sp>
        <p:nvSpPr>
          <p:cNvPr id="3" name="TextBox"/>
          <p:cNvSpPr txBox="1"/>
          <p:nvPr/>
        </p:nvSpPr>
        <p:spPr>
          <a:xfrm>
            <a:off x="502920" y="300000"/>
            <a:ext cx="6000000" cy="250000"/>
          </a:xfrm>
          <a:prstGeom prst="rect">
            <a:avLst/>
          </a:prstGeom>
        </p:spPr>
        <p:txBody>
          <a:bodyPr wrap="none"/>
          <a:lstStyle/>
          <a:p>
            <a:r>
              <a:rPr sz="1300" b="1">
                <a:solidFill>
                  <a:srgbClr val="D29922"/>
                </a:solidFill>
                <a:latin typeface="Aptos Display"/>
              </a:rPr>
              <a:t>SPECIFY</a:t>
            </a:r>
          </a:p>
        </p:txBody>
      </p:sp>
      <p:sp>
        <p:nvSpPr>
          <p:cNvPr id="4" name="TextBox"/>
          <p:cNvSpPr txBox="1"/>
          <p:nvPr/>
        </p:nvSpPr>
        <p:spPr>
          <a:xfrm>
            <a:off x="502920" y="560000"/>
            <a:ext cx="11186160" cy="700000"/>
          </a:xfrm>
          <a:prstGeom prst="rect">
            <a:avLst/>
          </a:prstGeom>
        </p:spPr>
        <p:txBody>
          <a:bodyPr wrap="none"/>
          <a:lstStyle/>
          <a:p>
            <a:r>
              <a:rPr lang="en-GB" sz="3100" b="1" dirty="0">
                <a:solidFill>
                  <a:srgbClr val="F0F6FC"/>
                </a:solidFill>
                <a:latin typeface="Aptos Display"/>
              </a:rPr>
              <a:t>Agentic Engineering </a:t>
            </a:r>
            <a:r>
              <a:rPr sz="3100" b="1" dirty="0">
                <a:solidFill>
                  <a:srgbClr val="F0F6FC"/>
                </a:solidFill>
                <a:latin typeface="Aptos Display"/>
              </a:rPr>
              <a:t>with Spec Kit</a:t>
            </a:r>
          </a:p>
        </p:txBody>
      </p:sp>
      <p:sp>
        <p:nvSpPr>
          <p:cNvPr id="5" name="TextBox"/>
          <p:cNvSpPr txBox="1"/>
          <p:nvPr/>
        </p:nvSpPr>
        <p:spPr>
          <a:xfrm>
            <a:off x="502920" y="1500000"/>
            <a:ext cx="11186160" cy="300000"/>
          </a:xfrm>
          <a:prstGeom prst="rect">
            <a:avLst/>
          </a:prstGeom>
        </p:spPr>
        <p:txBody>
          <a:bodyPr wrap="none"/>
          <a:lstStyle/>
          <a:p>
            <a:r>
              <a:rPr sz="1500">
                <a:solidFill>
                  <a:srgbClr val="8B949E"/>
                </a:solidFill>
                <a:latin typeface="Aptos"/>
              </a:rPr>
              <a:t>Durable artifacts manage work that outlives a single prompt.</a:t>
            </a:r>
          </a:p>
        </p:txBody>
      </p:sp>
      <p:sp>
        <p:nvSpPr>
          <p:cNvPr id="6" name="Shape"/>
          <p:cNvSpPr/>
          <p:nvPr/>
        </p:nvSpPr>
        <p:spPr>
          <a:xfrm>
            <a:off x="502920" y="1980000"/>
            <a:ext cx="1500000" cy="1000000"/>
          </a:xfrm>
          <a:prstGeom prst="roundRect">
            <a:avLst/>
          </a:prstGeom>
          <a:solidFill>
            <a:srgbClr val="161B22"/>
          </a:solidFill>
          <a:ln w="12700">
            <a:solidFill>
              <a:srgbClr val="D29922"/>
            </a:solidFill>
          </a:ln>
        </p:spPr>
        <p:txBody>
          <a:bodyPr anchor="ctr"/>
          <a:lstStyle/>
          <a:p>
            <a:pPr algn="ctr"/>
            <a:r>
              <a:rPr sz="1400" b="1">
                <a:solidFill>
                  <a:srgbClr val="F0F6FC"/>
                </a:solidFill>
                <a:latin typeface="Aptos"/>
              </a:rPr>
              <a:t>Constitution</a:t>
            </a:r>
          </a:p>
        </p:txBody>
      </p:sp>
      <p:sp>
        <p:nvSpPr>
          <p:cNvPr id="7" name="Shape"/>
          <p:cNvSpPr/>
          <p:nvPr/>
        </p:nvSpPr>
        <p:spPr>
          <a:xfrm>
            <a:off x="2002920" y="2330000"/>
            <a:ext cx="437232" cy="400000"/>
          </a:xfrm>
          <a:prstGeom prst="rightArrow">
            <a:avLst/>
          </a:prstGeom>
          <a:solidFill>
            <a:srgbClr val="8B949E"/>
          </a:solidFill>
          <a:ln>
            <a:noFill/>
          </a:ln>
        </p:spPr>
        <p:txBody>
          <a:bodyPr/>
          <a:lstStyle/>
          <a:p>
            <a:endParaRPr/>
          </a:p>
        </p:txBody>
      </p:sp>
      <p:sp>
        <p:nvSpPr>
          <p:cNvPr id="8" name="Shape"/>
          <p:cNvSpPr/>
          <p:nvPr/>
        </p:nvSpPr>
        <p:spPr>
          <a:xfrm>
            <a:off x="2440152" y="1980000"/>
            <a:ext cx="1500000" cy="1000000"/>
          </a:xfrm>
          <a:prstGeom prst="roundRect">
            <a:avLst/>
          </a:prstGeom>
          <a:solidFill>
            <a:srgbClr val="161B22"/>
          </a:solidFill>
          <a:ln w="12700">
            <a:solidFill>
              <a:srgbClr val="D29922"/>
            </a:solidFill>
          </a:ln>
        </p:spPr>
        <p:txBody>
          <a:bodyPr anchor="ctr"/>
          <a:lstStyle/>
          <a:p>
            <a:pPr algn="ctr"/>
            <a:r>
              <a:rPr sz="1400" b="1">
                <a:solidFill>
                  <a:srgbClr val="F0F6FC"/>
                </a:solidFill>
                <a:latin typeface="Aptos"/>
              </a:rPr>
              <a:t>Specify</a:t>
            </a:r>
          </a:p>
        </p:txBody>
      </p:sp>
      <p:sp>
        <p:nvSpPr>
          <p:cNvPr id="9" name="Shape"/>
          <p:cNvSpPr/>
          <p:nvPr/>
        </p:nvSpPr>
        <p:spPr>
          <a:xfrm>
            <a:off x="3940152" y="2330000"/>
            <a:ext cx="437232" cy="400000"/>
          </a:xfrm>
          <a:prstGeom prst="rightArrow">
            <a:avLst/>
          </a:prstGeom>
          <a:solidFill>
            <a:srgbClr val="8B949E"/>
          </a:solidFill>
          <a:ln>
            <a:noFill/>
          </a:ln>
        </p:spPr>
        <p:txBody>
          <a:bodyPr/>
          <a:lstStyle/>
          <a:p>
            <a:endParaRPr/>
          </a:p>
        </p:txBody>
      </p:sp>
      <p:sp>
        <p:nvSpPr>
          <p:cNvPr id="10" name="Shape"/>
          <p:cNvSpPr/>
          <p:nvPr/>
        </p:nvSpPr>
        <p:spPr>
          <a:xfrm>
            <a:off x="4377384" y="1980000"/>
            <a:ext cx="1500000" cy="1000000"/>
          </a:xfrm>
          <a:prstGeom prst="roundRect">
            <a:avLst/>
          </a:prstGeom>
          <a:solidFill>
            <a:srgbClr val="161B22"/>
          </a:solidFill>
          <a:ln w="12700">
            <a:solidFill>
              <a:srgbClr val="D29922"/>
            </a:solidFill>
          </a:ln>
        </p:spPr>
        <p:txBody>
          <a:bodyPr anchor="ctr"/>
          <a:lstStyle/>
          <a:p>
            <a:pPr algn="ctr"/>
            <a:r>
              <a:rPr sz="1400" b="1">
                <a:solidFill>
                  <a:srgbClr val="F0F6FC"/>
                </a:solidFill>
                <a:latin typeface="Aptos"/>
              </a:rPr>
              <a:t>Plan</a:t>
            </a:r>
          </a:p>
        </p:txBody>
      </p:sp>
      <p:sp>
        <p:nvSpPr>
          <p:cNvPr id="11" name="Shape"/>
          <p:cNvSpPr/>
          <p:nvPr/>
        </p:nvSpPr>
        <p:spPr>
          <a:xfrm>
            <a:off x="5877384" y="2330000"/>
            <a:ext cx="437232" cy="400000"/>
          </a:xfrm>
          <a:prstGeom prst="rightArrow">
            <a:avLst/>
          </a:prstGeom>
          <a:solidFill>
            <a:srgbClr val="8B949E"/>
          </a:solidFill>
          <a:ln>
            <a:noFill/>
          </a:ln>
        </p:spPr>
        <p:txBody>
          <a:bodyPr/>
          <a:lstStyle/>
          <a:p>
            <a:endParaRPr/>
          </a:p>
        </p:txBody>
      </p:sp>
      <p:sp>
        <p:nvSpPr>
          <p:cNvPr id="12" name="Shape"/>
          <p:cNvSpPr/>
          <p:nvPr/>
        </p:nvSpPr>
        <p:spPr>
          <a:xfrm>
            <a:off x="6314616" y="1980000"/>
            <a:ext cx="1500000" cy="1000000"/>
          </a:xfrm>
          <a:prstGeom prst="roundRect">
            <a:avLst/>
          </a:prstGeom>
          <a:solidFill>
            <a:srgbClr val="161B22"/>
          </a:solidFill>
          <a:ln w="12700">
            <a:solidFill>
              <a:srgbClr val="D29922"/>
            </a:solidFill>
          </a:ln>
        </p:spPr>
        <p:txBody>
          <a:bodyPr anchor="ctr"/>
          <a:lstStyle/>
          <a:p>
            <a:pPr algn="ctr"/>
            <a:r>
              <a:rPr sz="1400" b="1">
                <a:solidFill>
                  <a:srgbClr val="F0F6FC"/>
                </a:solidFill>
                <a:latin typeface="Aptos"/>
              </a:rPr>
              <a:t>Tasks</a:t>
            </a:r>
          </a:p>
        </p:txBody>
      </p:sp>
      <p:sp>
        <p:nvSpPr>
          <p:cNvPr id="13" name="Shape"/>
          <p:cNvSpPr/>
          <p:nvPr/>
        </p:nvSpPr>
        <p:spPr>
          <a:xfrm>
            <a:off x="7814616" y="2330000"/>
            <a:ext cx="437232" cy="400000"/>
          </a:xfrm>
          <a:prstGeom prst="rightArrow">
            <a:avLst/>
          </a:prstGeom>
          <a:solidFill>
            <a:srgbClr val="8B949E"/>
          </a:solidFill>
          <a:ln>
            <a:noFill/>
          </a:ln>
        </p:spPr>
        <p:txBody>
          <a:bodyPr/>
          <a:lstStyle/>
          <a:p>
            <a:endParaRPr/>
          </a:p>
        </p:txBody>
      </p:sp>
      <p:sp>
        <p:nvSpPr>
          <p:cNvPr id="14" name="Shape"/>
          <p:cNvSpPr/>
          <p:nvPr/>
        </p:nvSpPr>
        <p:spPr>
          <a:xfrm>
            <a:off x="8251848" y="1980000"/>
            <a:ext cx="1500000" cy="1000000"/>
          </a:xfrm>
          <a:prstGeom prst="roundRect">
            <a:avLst/>
          </a:prstGeom>
          <a:solidFill>
            <a:srgbClr val="161B22"/>
          </a:solidFill>
          <a:ln w="12700">
            <a:solidFill>
              <a:srgbClr val="D29922"/>
            </a:solidFill>
          </a:ln>
        </p:spPr>
        <p:txBody>
          <a:bodyPr anchor="ctr"/>
          <a:lstStyle/>
          <a:p>
            <a:pPr algn="ctr"/>
            <a:r>
              <a:rPr sz="1400" b="1">
                <a:solidFill>
                  <a:srgbClr val="F0F6FC"/>
                </a:solidFill>
                <a:latin typeface="Aptos"/>
              </a:rPr>
              <a:t>Implement</a:t>
            </a:r>
          </a:p>
        </p:txBody>
      </p:sp>
      <p:sp>
        <p:nvSpPr>
          <p:cNvPr id="15" name="Shape"/>
          <p:cNvSpPr/>
          <p:nvPr/>
        </p:nvSpPr>
        <p:spPr>
          <a:xfrm>
            <a:off x="9751848" y="2330000"/>
            <a:ext cx="437232" cy="400000"/>
          </a:xfrm>
          <a:prstGeom prst="rightArrow">
            <a:avLst/>
          </a:prstGeom>
          <a:solidFill>
            <a:srgbClr val="8B949E"/>
          </a:solidFill>
          <a:ln>
            <a:noFill/>
          </a:ln>
        </p:spPr>
        <p:txBody>
          <a:bodyPr/>
          <a:lstStyle/>
          <a:p>
            <a:endParaRPr/>
          </a:p>
        </p:txBody>
      </p:sp>
      <p:sp>
        <p:nvSpPr>
          <p:cNvPr id="16" name="Shape"/>
          <p:cNvSpPr/>
          <p:nvPr/>
        </p:nvSpPr>
        <p:spPr>
          <a:xfrm>
            <a:off x="10189080" y="1980000"/>
            <a:ext cx="1500000" cy="1000000"/>
          </a:xfrm>
          <a:prstGeom prst="roundRect">
            <a:avLst/>
          </a:prstGeom>
          <a:solidFill>
            <a:srgbClr val="161B22"/>
          </a:solidFill>
          <a:ln w="12700">
            <a:solidFill>
              <a:srgbClr val="D29922"/>
            </a:solidFill>
          </a:ln>
        </p:spPr>
        <p:txBody>
          <a:bodyPr anchor="ctr"/>
          <a:lstStyle/>
          <a:p>
            <a:pPr algn="ctr"/>
            <a:r>
              <a:rPr sz="1400" b="1">
                <a:solidFill>
                  <a:srgbClr val="F0F6FC"/>
                </a:solidFill>
                <a:latin typeface="Aptos"/>
              </a:rPr>
              <a:t>Converge</a:t>
            </a:r>
          </a:p>
        </p:txBody>
      </p:sp>
      <p:sp>
        <p:nvSpPr>
          <p:cNvPr id="17" name="TextBox"/>
          <p:cNvSpPr txBox="1"/>
          <p:nvPr/>
        </p:nvSpPr>
        <p:spPr>
          <a:xfrm>
            <a:off x="502920" y="3020000"/>
            <a:ext cx="1500000" cy="280000"/>
          </a:xfrm>
          <a:prstGeom prst="rect">
            <a:avLst/>
          </a:prstGeom>
        </p:spPr>
        <p:txBody>
          <a:bodyPr wrap="none" anchor="ctr"/>
          <a:lstStyle/>
          <a:p>
            <a:pPr algn="ctr"/>
            <a:r>
              <a:rPr sz="1200">
                <a:solidFill>
                  <a:srgbClr val="8B949E"/>
                </a:solidFill>
                <a:latin typeface="Consolas"/>
              </a:rPr>
              <a:t>constitution.md</a:t>
            </a:r>
          </a:p>
        </p:txBody>
      </p:sp>
      <p:sp>
        <p:nvSpPr>
          <p:cNvPr id="18" name="TextBox"/>
          <p:cNvSpPr txBox="1"/>
          <p:nvPr/>
        </p:nvSpPr>
        <p:spPr>
          <a:xfrm>
            <a:off x="2440152" y="3020000"/>
            <a:ext cx="1500000" cy="280000"/>
          </a:xfrm>
          <a:prstGeom prst="rect">
            <a:avLst/>
          </a:prstGeom>
        </p:spPr>
        <p:txBody>
          <a:bodyPr wrap="none" anchor="ctr"/>
          <a:lstStyle/>
          <a:p>
            <a:pPr algn="ctr"/>
            <a:r>
              <a:rPr sz="1200">
                <a:solidFill>
                  <a:srgbClr val="8B949E"/>
                </a:solidFill>
                <a:latin typeface="Consolas"/>
              </a:rPr>
              <a:t>spec.md</a:t>
            </a:r>
          </a:p>
        </p:txBody>
      </p:sp>
      <p:sp>
        <p:nvSpPr>
          <p:cNvPr id="19" name="TextBox"/>
          <p:cNvSpPr txBox="1"/>
          <p:nvPr/>
        </p:nvSpPr>
        <p:spPr>
          <a:xfrm>
            <a:off x="4377384" y="3020000"/>
            <a:ext cx="1500000" cy="280000"/>
          </a:xfrm>
          <a:prstGeom prst="rect">
            <a:avLst/>
          </a:prstGeom>
        </p:spPr>
        <p:txBody>
          <a:bodyPr wrap="none" anchor="ctr"/>
          <a:lstStyle/>
          <a:p>
            <a:pPr algn="ctr"/>
            <a:r>
              <a:rPr sz="1200">
                <a:solidFill>
                  <a:srgbClr val="8B949E"/>
                </a:solidFill>
                <a:latin typeface="Consolas"/>
              </a:rPr>
              <a:t>plan.md</a:t>
            </a:r>
          </a:p>
        </p:txBody>
      </p:sp>
      <p:sp>
        <p:nvSpPr>
          <p:cNvPr id="20" name="TextBox"/>
          <p:cNvSpPr txBox="1"/>
          <p:nvPr/>
        </p:nvSpPr>
        <p:spPr>
          <a:xfrm>
            <a:off x="6314616" y="3020000"/>
            <a:ext cx="1500000" cy="280000"/>
          </a:xfrm>
          <a:prstGeom prst="rect">
            <a:avLst/>
          </a:prstGeom>
        </p:spPr>
        <p:txBody>
          <a:bodyPr wrap="none" anchor="ctr"/>
          <a:lstStyle/>
          <a:p>
            <a:pPr algn="ctr"/>
            <a:r>
              <a:rPr sz="1200">
                <a:solidFill>
                  <a:srgbClr val="8B949E"/>
                </a:solidFill>
                <a:latin typeface="Consolas"/>
              </a:rPr>
              <a:t>tasks.md</a:t>
            </a:r>
          </a:p>
        </p:txBody>
      </p:sp>
      <p:sp>
        <p:nvSpPr>
          <p:cNvPr id="21" name="TextBox"/>
          <p:cNvSpPr txBox="1"/>
          <p:nvPr/>
        </p:nvSpPr>
        <p:spPr>
          <a:xfrm>
            <a:off x="8251848" y="3020000"/>
            <a:ext cx="1500000" cy="280000"/>
          </a:xfrm>
          <a:prstGeom prst="rect">
            <a:avLst/>
          </a:prstGeom>
        </p:spPr>
        <p:txBody>
          <a:bodyPr wrap="none" anchor="ctr"/>
          <a:lstStyle/>
          <a:p>
            <a:pPr algn="ctr"/>
            <a:r>
              <a:rPr sz="1200">
                <a:solidFill>
                  <a:srgbClr val="8B949E"/>
                </a:solidFill>
                <a:latin typeface="Consolas"/>
              </a:rPr>
              <a:t>source + tests</a:t>
            </a:r>
          </a:p>
        </p:txBody>
      </p:sp>
      <p:sp>
        <p:nvSpPr>
          <p:cNvPr id="22" name="TextBox"/>
          <p:cNvSpPr txBox="1"/>
          <p:nvPr/>
        </p:nvSpPr>
        <p:spPr>
          <a:xfrm>
            <a:off x="10189080" y="3020000"/>
            <a:ext cx="1500000" cy="280000"/>
          </a:xfrm>
          <a:prstGeom prst="rect">
            <a:avLst/>
          </a:prstGeom>
        </p:spPr>
        <p:txBody>
          <a:bodyPr wrap="none" anchor="ctr"/>
          <a:lstStyle/>
          <a:p>
            <a:pPr algn="ctr"/>
            <a:r>
              <a:rPr sz="1200">
                <a:solidFill>
                  <a:srgbClr val="8B949E"/>
                </a:solidFill>
                <a:latin typeface="Consolas"/>
              </a:rPr>
              <a:t>validate</a:t>
            </a:r>
          </a:p>
        </p:txBody>
      </p:sp>
      <p:sp>
        <p:nvSpPr>
          <p:cNvPr id="23" name="TextBox"/>
          <p:cNvSpPr txBox="1"/>
          <p:nvPr/>
        </p:nvSpPr>
        <p:spPr>
          <a:xfrm>
            <a:off x="4896000" y="3457432"/>
            <a:ext cx="2400000" cy="300000"/>
          </a:xfrm>
          <a:prstGeom prst="rect">
            <a:avLst/>
          </a:prstGeom>
        </p:spPr>
        <p:txBody>
          <a:bodyPr wrap="none"/>
          <a:lstStyle/>
          <a:p>
            <a:pPr algn="ctr"/>
            <a:r>
              <a:rPr sz="1300" b="1" dirty="0">
                <a:solidFill>
                  <a:srgbClr val="D29922"/>
                </a:solidFill>
                <a:latin typeface="Aptos"/>
              </a:rPr>
              <a:t>QUALITY GATES</a:t>
            </a:r>
          </a:p>
        </p:txBody>
      </p:sp>
      <p:sp>
        <p:nvSpPr>
          <p:cNvPr id="24" name="Shape"/>
          <p:cNvSpPr/>
          <p:nvPr/>
        </p:nvSpPr>
        <p:spPr>
          <a:xfrm>
            <a:off x="2196000" y="3880000"/>
            <a:ext cx="2400000" cy="520000"/>
          </a:xfrm>
          <a:prstGeom prst="roundRect">
            <a:avLst/>
          </a:prstGeom>
          <a:solidFill>
            <a:srgbClr val="161B22"/>
          </a:solidFill>
          <a:ln w="12700">
            <a:solidFill>
              <a:srgbClr val="30363D"/>
            </a:solidFill>
          </a:ln>
        </p:spPr>
        <p:txBody>
          <a:bodyPr wrap="none" anchor="ctr"/>
          <a:lstStyle/>
          <a:p>
            <a:pPr algn="ctr"/>
            <a:r>
              <a:rPr sz="1600" b="1">
                <a:solidFill>
                  <a:srgbClr val="F0F6FC"/>
                </a:solidFill>
                <a:latin typeface="Aptos"/>
              </a:rPr>
              <a:t>Clarify</a:t>
            </a:r>
          </a:p>
        </p:txBody>
      </p:sp>
      <p:sp>
        <p:nvSpPr>
          <p:cNvPr id="25" name="Shape"/>
          <p:cNvSpPr/>
          <p:nvPr/>
        </p:nvSpPr>
        <p:spPr>
          <a:xfrm>
            <a:off x="4896000" y="3880000"/>
            <a:ext cx="2400000" cy="520000"/>
          </a:xfrm>
          <a:prstGeom prst="roundRect">
            <a:avLst/>
          </a:prstGeom>
          <a:solidFill>
            <a:srgbClr val="161B22"/>
          </a:solidFill>
          <a:ln w="12700">
            <a:solidFill>
              <a:srgbClr val="30363D"/>
            </a:solidFill>
          </a:ln>
        </p:spPr>
        <p:txBody>
          <a:bodyPr wrap="none" anchor="ctr"/>
          <a:lstStyle/>
          <a:p>
            <a:pPr algn="ctr"/>
            <a:r>
              <a:rPr sz="1600" b="1">
                <a:solidFill>
                  <a:srgbClr val="F0F6FC"/>
                </a:solidFill>
                <a:latin typeface="Aptos"/>
              </a:rPr>
              <a:t>Checklist</a:t>
            </a:r>
          </a:p>
        </p:txBody>
      </p:sp>
      <p:sp>
        <p:nvSpPr>
          <p:cNvPr id="27" name="TextBox"/>
          <p:cNvSpPr txBox="1"/>
          <p:nvPr/>
        </p:nvSpPr>
        <p:spPr>
          <a:xfrm>
            <a:off x="502920" y="4560000"/>
            <a:ext cx="11186160" cy="300000"/>
          </a:xfrm>
          <a:prstGeom prst="rect">
            <a:avLst/>
          </a:prstGeom>
        </p:spPr>
        <p:txBody>
          <a:bodyPr wrap="none" anchor="ctr"/>
          <a:lstStyle/>
          <a:p>
            <a:pPr algn="ctr"/>
            <a:r>
              <a:rPr sz="1450">
                <a:solidFill>
                  <a:srgbClr val="8B949E"/>
                </a:solidFill>
                <a:latin typeface="Aptos"/>
              </a:rPr>
              <a:t>Specify = what &amp; why   ·   Plan = how (technology)   ·   Tasks preserve dependency order</a:t>
            </a:r>
          </a:p>
        </p:txBody>
      </p:sp>
      <p:sp>
        <p:nvSpPr>
          <p:cNvPr id="28" name="TextBox"/>
          <p:cNvSpPr txBox="1"/>
          <p:nvPr/>
        </p:nvSpPr>
        <p:spPr>
          <a:xfrm>
            <a:off x="502920" y="4940000"/>
            <a:ext cx="11186160" cy="300000"/>
          </a:xfrm>
          <a:prstGeom prst="rect">
            <a:avLst/>
          </a:prstGeom>
        </p:spPr>
        <p:txBody>
          <a:bodyPr wrap="none" anchor="ctr"/>
          <a:lstStyle/>
          <a:p>
            <a:pPr algn="ctr"/>
            <a:r>
              <a:rPr sz="1450">
                <a:solidFill>
                  <a:srgbClr val="8B949E"/>
                </a:solidFill>
                <a:latin typeface="Aptos"/>
              </a:rPr>
              <a:t>Analyze checks consistency without editing source. Converge checks the build against intent.</a:t>
            </a:r>
          </a:p>
        </p:txBody>
      </p:sp>
      <p:sp>
        <p:nvSpPr>
          <p:cNvPr id="29" name="Shape"/>
          <p:cNvSpPr/>
          <p:nvPr/>
        </p:nvSpPr>
        <p:spPr>
          <a:xfrm>
            <a:off x="2896000" y="5340000"/>
            <a:ext cx="6400000" cy="540000"/>
          </a:xfrm>
          <a:prstGeom prst="roundRect">
            <a:avLst/>
          </a:prstGeom>
          <a:solidFill>
            <a:srgbClr val="161B22"/>
          </a:solidFill>
          <a:ln w="12700">
            <a:solidFill>
              <a:srgbClr val="D29922"/>
            </a:solidFill>
          </a:ln>
        </p:spPr>
        <p:txBody>
          <a:bodyPr wrap="none" anchor="ctr"/>
          <a:lstStyle/>
          <a:p>
            <a:pPr algn="ctr"/>
            <a:r>
              <a:rPr sz="1500" b="1">
                <a:solidFill>
                  <a:srgbClr val="F0F6FC"/>
                </a:solidFill>
                <a:latin typeface="Aptos"/>
              </a:rPr>
              <a:t>Supports — does not replace — normal engineering governance.</a:t>
            </a:r>
          </a:p>
        </p:txBody>
      </p:sp>
      <p:sp>
        <p:nvSpPr>
          <p:cNvPr id="30" name="TextBox"/>
          <p:cNvSpPr txBox="1"/>
          <p:nvPr/>
        </p:nvSpPr>
        <p:spPr>
          <a:xfrm>
            <a:off x="502920" y="6120000"/>
            <a:ext cx="9200000" cy="260000"/>
          </a:xfrm>
          <a:prstGeom prst="rect">
            <a:avLst/>
          </a:prstGeom>
        </p:spPr>
        <p:txBody>
          <a:bodyPr wrap="none"/>
          <a:lstStyle/>
          <a:p>
            <a:r>
              <a:rPr sz="1050">
                <a:solidFill>
                  <a:srgbClr val="8B949E"/>
                </a:solidFill>
                <a:latin typeface="Aptos"/>
              </a:rPr>
              <a:t>Source: Spec Kit — quick start &amp; integrations · github.com/github/spec-kit</a:t>
            </a:r>
          </a:p>
        </p:txBody>
      </p:sp>
      <p:sp>
        <p:nvSpPr>
          <p:cNvPr id="31" name="TextBox"/>
          <p:cNvSpPr txBox="1"/>
          <p:nvPr/>
        </p:nvSpPr>
        <p:spPr>
          <a:xfrm>
            <a:off x="10600000" y="6120000"/>
            <a:ext cx="1089080" cy="260000"/>
          </a:xfrm>
          <a:prstGeom prst="rect">
            <a:avLst/>
          </a:prstGeom>
        </p:spPr>
        <p:txBody>
          <a:bodyPr wrap="none"/>
          <a:lstStyle/>
          <a:p>
            <a:pPr algn="r"/>
            <a:r>
              <a:rPr sz="1050" dirty="0">
                <a:solidFill>
                  <a:srgbClr val="8B949E"/>
                </a:solidFill>
                <a:latin typeface="Aptos"/>
              </a:rPr>
              <a:t>1</a:t>
            </a:r>
            <a:r>
              <a:rPr lang="en-GB" sz="1050" dirty="0">
                <a:solidFill>
                  <a:srgbClr val="8B949E"/>
                </a:solidFill>
                <a:latin typeface="Aptos"/>
              </a:rPr>
              <a:t>3</a:t>
            </a:r>
            <a:r>
              <a:rPr sz="1050" dirty="0">
                <a:solidFill>
                  <a:srgbClr val="8B949E"/>
                </a:solidFill>
                <a:latin typeface="Aptos"/>
              </a:rPr>
              <a:t> / 1</a:t>
            </a:r>
            <a:r>
              <a:rPr lang="en-GB" sz="1050" dirty="0">
                <a:solidFill>
                  <a:srgbClr val="8B949E"/>
                </a:solidFill>
                <a:latin typeface="Aptos"/>
              </a:rPr>
              <a:t>4</a:t>
            </a:r>
            <a:endParaRPr sz="1050" dirty="0">
              <a:solidFill>
                <a:srgbClr val="8B949E"/>
              </a:solidFill>
              <a:latin typeface="Aptos"/>
            </a:endParaRPr>
          </a:p>
        </p:txBody>
      </p:sp>
      <p:sp>
        <p:nvSpPr>
          <p:cNvPr id="32" name="Shape"/>
          <p:cNvSpPr/>
          <p:nvPr/>
        </p:nvSpPr>
        <p:spPr>
          <a:xfrm>
            <a:off x="502920" y="6730000"/>
            <a:ext cx="1788160" cy="62000"/>
          </a:xfrm>
          <a:prstGeom prst="rect">
            <a:avLst/>
          </a:prstGeom>
          <a:solidFill>
            <a:srgbClr val="30363D"/>
          </a:solidFill>
          <a:ln>
            <a:noFill/>
          </a:ln>
        </p:spPr>
        <p:txBody>
          <a:bodyPr/>
          <a:lstStyle/>
          <a:p>
            <a:endParaRPr/>
          </a:p>
        </p:txBody>
      </p:sp>
      <p:sp>
        <p:nvSpPr>
          <p:cNvPr id="33" name="Shape"/>
          <p:cNvSpPr/>
          <p:nvPr/>
        </p:nvSpPr>
        <p:spPr>
          <a:xfrm>
            <a:off x="2382520" y="6730000"/>
            <a:ext cx="1788160" cy="62000"/>
          </a:xfrm>
          <a:prstGeom prst="rect">
            <a:avLst/>
          </a:prstGeom>
          <a:solidFill>
            <a:srgbClr val="30363D"/>
          </a:solidFill>
          <a:ln>
            <a:noFill/>
          </a:ln>
        </p:spPr>
        <p:txBody>
          <a:bodyPr/>
          <a:lstStyle/>
          <a:p>
            <a:endParaRPr/>
          </a:p>
        </p:txBody>
      </p:sp>
      <p:sp>
        <p:nvSpPr>
          <p:cNvPr id="34" name="Shape"/>
          <p:cNvSpPr/>
          <p:nvPr/>
        </p:nvSpPr>
        <p:spPr>
          <a:xfrm>
            <a:off x="4262120" y="6730000"/>
            <a:ext cx="1788160" cy="62000"/>
          </a:xfrm>
          <a:prstGeom prst="rect">
            <a:avLst/>
          </a:prstGeom>
          <a:solidFill>
            <a:srgbClr val="30363D"/>
          </a:solidFill>
          <a:ln>
            <a:noFill/>
          </a:ln>
        </p:spPr>
        <p:txBody>
          <a:bodyPr/>
          <a:lstStyle/>
          <a:p>
            <a:endParaRPr/>
          </a:p>
        </p:txBody>
      </p:sp>
      <p:sp>
        <p:nvSpPr>
          <p:cNvPr id="35" name="Shape"/>
          <p:cNvSpPr/>
          <p:nvPr/>
        </p:nvSpPr>
        <p:spPr>
          <a:xfrm>
            <a:off x="6141720" y="6730000"/>
            <a:ext cx="1788160" cy="62000"/>
          </a:xfrm>
          <a:prstGeom prst="rect">
            <a:avLst/>
          </a:prstGeom>
          <a:solidFill>
            <a:srgbClr val="30363D"/>
          </a:solidFill>
          <a:ln>
            <a:noFill/>
          </a:ln>
        </p:spPr>
        <p:txBody>
          <a:bodyPr/>
          <a:lstStyle/>
          <a:p>
            <a:endParaRPr/>
          </a:p>
        </p:txBody>
      </p:sp>
      <p:sp>
        <p:nvSpPr>
          <p:cNvPr id="36" name="Shape"/>
          <p:cNvSpPr/>
          <p:nvPr/>
        </p:nvSpPr>
        <p:spPr>
          <a:xfrm>
            <a:off x="8021320" y="6730000"/>
            <a:ext cx="1788160" cy="62000"/>
          </a:xfrm>
          <a:prstGeom prst="rect">
            <a:avLst/>
          </a:prstGeom>
          <a:solidFill>
            <a:srgbClr val="30363D"/>
          </a:solidFill>
          <a:ln>
            <a:noFill/>
          </a:ln>
        </p:spPr>
        <p:txBody>
          <a:bodyPr/>
          <a:lstStyle/>
          <a:p>
            <a:endParaRPr/>
          </a:p>
        </p:txBody>
      </p:sp>
      <p:sp>
        <p:nvSpPr>
          <p:cNvPr id="37" name="Shape"/>
          <p:cNvSpPr/>
          <p:nvPr/>
        </p:nvSpPr>
        <p:spPr>
          <a:xfrm>
            <a:off x="9900920" y="6730000"/>
            <a:ext cx="1788160" cy="62000"/>
          </a:xfrm>
          <a:prstGeom prst="rect">
            <a:avLst/>
          </a:prstGeom>
          <a:solidFill>
            <a:srgbClr val="D29922"/>
          </a:solidFill>
          <a:ln>
            <a:noFill/>
          </a:ln>
        </p:spPr>
        <p:txBody>
          <a:bodyPr/>
          <a:lstStyle/>
          <a:p>
            <a:endParaRPr/>
          </a:p>
        </p:txBody>
      </p:sp>
      <p:sp>
        <p:nvSpPr>
          <p:cNvPr id="41" name="Shape">
            <a:extLst>
              <a:ext uri="{FF2B5EF4-FFF2-40B4-BE49-F238E27FC236}">
                <a16:creationId xmlns:a16="http://schemas.microsoft.com/office/drawing/2014/main" id="{3F791BBD-573E-2C1A-36F6-404C0B517661}"/>
              </a:ext>
            </a:extLst>
          </p:cNvPr>
          <p:cNvSpPr/>
          <p:nvPr/>
        </p:nvSpPr>
        <p:spPr>
          <a:xfrm>
            <a:off x="7596000" y="3880000"/>
            <a:ext cx="2400000" cy="520000"/>
          </a:xfrm>
          <a:prstGeom prst="roundRect">
            <a:avLst/>
          </a:prstGeom>
          <a:solidFill>
            <a:srgbClr val="161B22"/>
          </a:solidFill>
          <a:ln w="12700">
            <a:solidFill>
              <a:srgbClr val="30363D"/>
            </a:solidFill>
          </a:ln>
        </p:spPr>
        <p:txBody>
          <a:bodyPr wrap="none" anchor="ctr"/>
          <a:lstStyle/>
          <a:p>
            <a:pPr algn="ctr"/>
            <a:r>
              <a:rPr lang="en-GB" sz="1600" b="1" dirty="0">
                <a:solidFill>
                  <a:srgbClr val="F0F6FC"/>
                </a:solidFill>
                <a:latin typeface="Aptos"/>
              </a:rPr>
              <a:t>Analyse (read-only)</a:t>
            </a:r>
            <a:endParaRPr sz="1600" b="1" dirty="0">
              <a:solidFill>
                <a:srgbClr val="F0F6FC"/>
              </a:solidFill>
              <a:latin typeface="Apto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p:cNvSpPr/>
          <p:nvPr/>
        </p:nvSpPr>
        <p:spPr>
          <a:xfrm>
            <a:off x="0" y="0"/>
            <a:ext cx="12192000" cy="6858000"/>
          </a:xfrm>
          <a:prstGeom prst="rect">
            <a:avLst/>
          </a:prstGeom>
          <a:solidFill>
            <a:srgbClr val="0D1117"/>
          </a:solidFill>
          <a:ln>
            <a:noFill/>
          </a:ln>
        </p:spPr>
        <p:txBody>
          <a:bodyPr/>
          <a:lstStyle/>
          <a:p>
            <a:endParaRPr/>
          </a:p>
        </p:txBody>
      </p:sp>
      <p:sp>
        <p:nvSpPr>
          <p:cNvPr id="3" name="TextBox"/>
          <p:cNvSpPr txBox="1"/>
          <p:nvPr/>
        </p:nvSpPr>
        <p:spPr>
          <a:xfrm>
            <a:off x="502920" y="300000"/>
            <a:ext cx="6000000" cy="250000"/>
          </a:xfrm>
          <a:prstGeom prst="rect">
            <a:avLst/>
          </a:prstGeom>
        </p:spPr>
        <p:txBody>
          <a:bodyPr wrap="none"/>
          <a:lstStyle/>
          <a:p>
            <a:r>
              <a:rPr sz="1300" b="1">
                <a:solidFill>
                  <a:srgbClr val="D29922"/>
                </a:solidFill>
                <a:latin typeface="Aptos Display"/>
              </a:rPr>
              <a:t>SPECIFY / CLOSE</a:t>
            </a:r>
          </a:p>
        </p:txBody>
      </p:sp>
      <p:sp>
        <p:nvSpPr>
          <p:cNvPr id="4" name="TextBox"/>
          <p:cNvSpPr txBox="1"/>
          <p:nvPr/>
        </p:nvSpPr>
        <p:spPr>
          <a:xfrm>
            <a:off x="502920" y="560000"/>
            <a:ext cx="11186160" cy="700000"/>
          </a:xfrm>
          <a:prstGeom prst="rect">
            <a:avLst/>
          </a:prstGeom>
        </p:spPr>
        <p:txBody>
          <a:bodyPr wrap="none"/>
          <a:lstStyle/>
          <a:p>
            <a:r>
              <a:rPr sz="3200" b="1" dirty="0">
                <a:solidFill>
                  <a:srgbClr val="F0F6FC"/>
                </a:solidFill>
                <a:latin typeface="Aptos Display"/>
              </a:rPr>
              <a:t>Your</a:t>
            </a:r>
            <a:r>
              <a:rPr lang="en-GB" sz="3200" b="1" dirty="0">
                <a:solidFill>
                  <a:srgbClr val="F0F6FC"/>
                </a:solidFill>
                <a:latin typeface="Aptos Display"/>
              </a:rPr>
              <a:t> homework</a:t>
            </a:r>
            <a:endParaRPr sz="3200" b="1" dirty="0">
              <a:solidFill>
                <a:srgbClr val="F0F6FC"/>
              </a:solidFill>
              <a:latin typeface="Aptos Display"/>
            </a:endParaRPr>
          </a:p>
        </p:txBody>
      </p:sp>
      <p:sp>
        <p:nvSpPr>
          <p:cNvPr id="5" name="Shape"/>
          <p:cNvSpPr/>
          <p:nvPr/>
        </p:nvSpPr>
        <p:spPr>
          <a:xfrm>
            <a:off x="502920" y="1560000"/>
            <a:ext cx="3528720" cy="1950000"/>
          </a:xfrm>
          <a:prstGeom prst="roundRect">
            <a:avLst/>
          </a:prstGeom>
          <a:solidFill>
            <a:srgbClr val="161B22"/>
          </a:solidFill>
          <a:ln w="15875">
            <a:solidFill>
              <a:srgbClr val="2F81F7"/>
            </a:solidFill>
          </a:ln>
        </p:spPr>
        <p:txBody>
          <a:bodyPr/>
          <a:lstStyle/>
          <a:p>
            <a:endParaRPr/>
          </a:p>
        </p:txBody>
      </p:sp>
      <p:sp>
        <p:nvSpPr>
          <p:cNvPr id="6" name="TextBox"/>
          <p:cNvSpPr txBox="1"/>
          <p:nvPr/>
        </p:nvSpPr>
        <p:spPr>
          <a:xfrm>
            <a:off x="702920" y="1700000"/>
            <a:ext cx="3128720" cy="380000"/>
          </a:xfrm>
          <a:prstGeom prst="rect">
            <a:avLst/>
          </a:prstGeom>
        </p:spPr>
        <p:txBody>
          <a:bodyPr wrap="none"/>
          <a:lstStyle/>
          <a:p>
            <a:r>
              <a:rPr sz="2000" b="1">
                <a:solidFill>
                  <a:srgbClr val="2F81F7"/>
                </a:solidFill>
                <a:latin typeface="Aptos Display"/>
              </a:rPr>
              <a:t>New</a:t>
            </a:r>
          </a:p>
        </p:txBody>
      </p:sp>
      <p:sp>
        <p:nvSpPr>
          <p:cNvPr id="7" name="TextBox"/>
          <p:cNvSpPr txBox="1"/>
          <p:nvPr/>
        </p:nvSpPr>
        <p:spPr>
          <a:xfrm>
            <a:off x="702920" y="2200000"/>
            <a:ext cx="3128720" cy="1200000"/>
          </a:xfrm>
          <a:prstGeom prst="rect">
            <a:avLst/>
          </a:prstGeom>
        </p:spPr>
        <p:txBody>
          <a:bodyPr/>
          <a:lstStyle/>
          <a:p>
            <a:r>
              <a:rPr sz="1600" dirty="0">
                <a:solidFill>
                  <a:srgbClr val="F0F6FC"/>
                </a:solidFill>
                <a:latin typeface="Aptos"/>
              </a:rPr>
              <a:t>Ask about one unfamiliar function.</a:t>
            </a:r>
          </a:p>
          <a:p>
            <a:endParaRPr sz="1600" dirty="0">
              <a:solidFill>
                <a:srgbClr val="F0F6FC"/>
              </a:solidFill>
              <a:latin typeface="Aptos"/>
            </a:endParaRPr>
          </a:p>
          <a:p>
            <a:r>
              <a:rPr sz="1600" dirty="0">
                <a:solidFill>
                  <a:srgbClr val="F0F6FC"/>
                </a:solidFill>
                <a:latin typeface="Aptos"/>
              </a:rPr>
              <a:t>Generate</a:t>
            </a:r>
            <a:r>
              <a:rPr lang="en-GB" sz="1600" dirty="0">
                <a:solidFill>
                  <a:srgbClr val="F0F6FC"/>
                </a:solidFill>
                <a:latin typeface="Aptos"/>
              </a:rPr>
              <a:t> and</a:t>
            </a:r>
            <a:r>
              <a:rPr sz="1600" dirty="0">
                <a:solidFill>
                  <a:srgbClr val="F0F6FC"/>
                </a:solidFill>
                <a:latin typeface="Aptos"/>
              </a:rPr>
              <a:t> inspect one test.</a:t>
            </a:r>
          </a:p>
        </p:txBody>
      </p:sp>
      <p:sp>
        <p:nvSpPr>
          <p:cNvPr id="8" name="Shape"/>
          <p:cNvSpPr/>
          <p:nvPr/>
        </p:nvSpPr>
        <p:spPr>
          <a:xfrm>
            <a:off x="4331640" y="1560000"/>
            <a:ext cx="3528720" cy="1950000"/>
          </a:xfrm>
          <a:prstGeom prst="roundRect">
            <a:avLst/>
          </a:prstGeom>
          <a:solidFill>
            <a:srgbClr val="161B22"/>
          </a:solidFill>
          <a:ln w="15875">
            <a:solidFill>
              <a:srgbClr val="A371F7"/>
            </a:solidFill>
          </a:ln>
        </p:spPr>
        <p:txBody>
          <a:bodyPr/>
          <a:lstStyle/>
          <a:p>
            <a:endParaRPr/>
          </a:p>
        </p:txBody>
      </p:sp>
      <p:sp>
        <p:nvSpPr>
          <p:cNvPr id="9" name="TextBox"/>
          <p:cNvSpPr txBox="1"/>
          <p:nvPr/>
        </p:nvSpPr>
        <p:spPr>
          <a:xfrm>
            <a:off x="4531640" y="1700000"/>
            <a:ext cx="3128720" cy="380000"/>
          </a:xfrm>
          <a:prstGeom prst="rect">
            <a:avLst/>
          </a:prstGeom>
        </p:spPr>
        <p:txBody>
          <a:bodyPr wrap="none"/>
          <a:lstStyle/>
          <a:p>
            <a:r>
              <a:rPr sz="2000" b="1">
                <a:solidFill>
                  <a:srgbClr val="A371F7"/>
                </a:solidFill>
                <a:latin typeface="Aptos Display"/>
              </a:rPr>
              <a:t>Regular</a:t>
            </a:r>
          </a:p>
        </p:txBody>
      </p:sp>
      <p:sp>
        <p:nvSpPr>
          <p:cNvPr id="10" name="TextBox"/>
          <p:cNvSpPr txBox="1"/>
          <p:nvPr/>
        </p:nvSpPr>
        <p:spPr>
          <a:xfrm>
            <a:off x="4531640" y="2200000"/>
            <a:ext cx="3128720" cy="1200000"/>
          </a:xfrm>
          <a:prstGeom prst="rect">
            <a:avLst/>
          </a:prstGeom>
        </p:spPr>
        <p:txBody>
          <a:bodyPr/>
          <a:lstStyle/>
          <a:p>
            <a:r>
              <a:rPr sz="1600">
                <a:solidFill>
                  <a:srgbClr val="F0F6FC"/>
                </a:solidFill>
                <a:latin typeface="Aptos"/>
              </a:rPr>
              <a:t>Improve repository instructions.</a:t>
            </a:r>
          </a:p>
          <a:p>
            <a:endParaRPr sz="1600">
              <a:solidFill>
                <a:srgbClr val="F0F6FC"/>
              </a:solidFill>
              <a:latin typeface="Aptos"/>
            </a:endParaRPr>
          </a:p>
          <a:p>
            <a:r>
              <a:rPr sz="1600">
                <a:solidFill>
                  <a:srgbClr val="F0F6FC"/>
                </a:solidFill>
                <a:latin typeface="Aptos"/>
              </a:rPr>
              <a:t>Use Plan before the next medium change.</a:t>
            </a:r>
          </a:p>
        </p:txBody>
      </p:sp>
      <p:sp>
        <p:nvSpPr>
          <p:cNvPr id="11" name="Shape"/>
          <p:cNvSpPr/>
          <p:nvPr/>
        </p:nvSpPr>
        <p:spPr>
          <a:xfrm>
            <a:off x="8160360" y="1560000"/>
            <a:ext cx="3528720" cy="1950000"/>
          </a:xfrm>
          <a:prstGeom prst="roundRect">
            <a:avLst/>
          </a:prstGeom>
          <a:solidFill>
            <a:srgbClr val="161B22"/>
          </a:solidFill>
          <a:ln w="15875">
            <a:solidFill>
              <a:srgbClr val="D29922"/>
            </a:solidFill>
          </a:ln>
        </p:spPr>
        <p:txBody>
          <a:bodyPr/>
          <a:lstStyle/>
          <a:p>
            <a:endParaRPr/>
          </a:p>
        </p:txBody>
      </p:sp>
      <p:sp>
        <p:nvSpPr>
          <p:cNvPr id="12" name="TextBox"/>
          <p:cNvSpPr txBox="1"/>
          <p:nvPr/>
        </p:nvSpPr>
        <p:spPr>
          <a:xfrm>
            <a:off x="8360360" y="1700000"/>
            <a:ext cx="3128720" cy="380000"/>
          </a:xfrm>
          <a:prstGeom prst="rect">
            <a:avLst/>
          </a:prstGeom>
        </p:spPr>
        <p:txBody>
          <a:bodyPr wrap="none"/>
          <a:lstStyle/>
          <a:p>
            <a:r>
              <a:rPr sz="2000" b="1">
                <a:solidFill>
                  <a:srgbClr val="D29922"/>
                </a:solidFill>
                <a:latin typeface="Aptos Display"/>
              </a:rPr>
              <a:t>Advanced</a:t>
            </a:r>
          </a:p>
        </p:txBody>
      </p:sp>
      <p:sp>
        <p:nvSpPr>
          <p:cNvPr id="13" name="TextBox"/>
          <p:cNvSpPr txBox="1"/>
          <p:nvPr/>
        </p:nvSpPr>
        <p:spPr>
          <a:xfrm>
            <a:off x="8360360" y="2200000"/>
            <a:ext cx="3128720" cy="1200000"/>
          </a:xfrm>
          <a:prstGeom prst="rect">
            <a:avLst/>
          </a:prstGeom>
        </p:spPr>
        <p:txBody>
          <a:bodyPr/>
          <a:lstStyle/>
          <a:p>
            <a:r>
              <a:rPr sz="1600" dirty="0">
                <a:solidFill>
                  <a:srgbClr val="F0F6FC"/>
                </a:solidFill>
                <a:latin typeface="Aptos"/>
              </a:rPr>
              <a:t>Package one repeated workflow.</a:t>
            </a:r>
          </a:p>
          <a:p>
            <a:endParaRPr sz="1600" dirty="0">
              <a:solidFill>
                <a:srgbClr val="F0F6FC"/>
              </a:solidFill>
              <a:latin typeface="Aptos"/>
            </a:endParaRPr>
          </a:p>
          <a:p>
            <a:r>
              <a:rPr lang="en-GB" sz="1600" dirty="0">
                <a:solidFill>
                  <a:srgbClr val="F0F6FC"/>
                </a:solidFill>
                <a:latin typeface="Aptos"/>
              </a:rPr>
              <a:t>Review available MCP </a:t>
            </a:r>
            <a:r>
              <a:rPr sz="1600" dirty="0">
                <a:solidFill>
                  <a:srgbClr val="F0F6FC"/>
                </a:solidFill>
                <a:latin typeface="Aptos"/>
              </a:rPr>
              <a:t>tools. Measure rework.</a:t>
            </a:r>
          </a:p>
        </p:txBody>
      </p:sp>
      <p:sp>
        <p:nvSpPr>
          <p:cNvPr id="14" name="Shape"/>
          <p:cNvSpPr/>
          <p:nvPr/>
        </p:nvSpPr>
        <p:spPr>
          <a:xfrm>
            <a:off x="502920" y="3720000"/>
            <a:ext cx="11186160" cy="1050000"/>
          </a:xfrm>
          <a:prstGeom prst="roundRect">
            <a:avLst/>
          </a:prstGeom>
          <a:solidFill>
            <a:srgbClr val="161B22"/>
          </a:solidFill>
        </p:spPr>
        <p:txBody>
          <a:bodyPr anchor="ctr"/>
          <a:lstStyle/>
          <a:p>
            <a:pPr algn="ctr">
              <a:lnSpc>
                <a:spcPct val="130000"/>
              </a:lnSpc>
            </a:pPr>
            <a:r>
              <a:rPr sz="1700" b="1">
                <a:solidFill>
                  <a:srgbClr val="F0F6FC"/>
                </a:solidFill>
                <a:latin typeface="Aptos Display"/>
              </a:rPr>
              <a:t>Better context beats a more expensive model.</a:t>
            </a:r>
          </a:p>
          <a:p>
            <a:pPr algn="ctr">
              <a:lnSpc>
                <a:spcPct val="130000"/>
              </a:lnSpc>
            </a:pPr>
            <a:r>
              <a:rPr sz="1700" b="1">
                <a:solidFill>
                  <a:srgbClr val="F0F6FC"/>
                </a:solidFill>
                <a:latin typeface="Aptos Display"/>
              </a:rPr>
              <a:t>More autonomy requires clearer specifications and stronger controls.</a:t>
            </a:r>
          </a:p>
          <a:p>
            <a:pPr algn="ctr">
              <a:lnSpc>
                <a:spcPct val="130000"/>
              </a:lnSpc>
            </a:pPr>
            <a:r>
              <a:rPr sz="1800" b="1">
                <a:solidFill>
                  <a:srgbClr val="D29922"/>
                </a:solidFill>
                <a:latin typeface="Aptos Display"/>
              </a:rPr>
              <a:t>You remain accountable.</a:t>
            </a:r>
          </a:p>
        </p:txBody>
      </p:sp>
      <p:sp>
        <p:nvSpPr>
          <p:cNvPr id="15" name="Shape"/>
          <p:cNvSpPr/>
          <p:nvPr/>
        </p:nvSpPr>
        <p:spPr>
          <a:xfrm>
            <a:off x="502920" y="4950000"/>
            <a:ext cx="3528720" cy="560000"/>
          </a:xfrm>
          <a:prstGeom prst="roundRect">
            <a:avLst/>
          </a:prstGeom>
          <a:solidFill>
            <a:srgbClr val="21262D"/>
          </a:solidFill>
          <a:ln w="12700">
            <a:solidFill>
              <a:srgbClr val="30363D"/>
            </a:solidFill>
          </a:ln>
        </p:spPr>
        <p:txBody>
          <a:bodyPr anchor="ctr"/>
          <a:lstStyle/>
          <a:p>
            <a:pPr algn="ctr"/>
            <a:r>
              <a:rPr sz="1400" b="1">
                <a:solidFill>
                  <a:srgbClr val="F0F6FC"/>
                </a:solidFill>
                <a:latin typeface="Aptos"/>
              </a:rPr>
              <a:t>Awesome Copilot Hub</a:t>
            </a:r>
          </a:p>
          <a:p>
            <a:pPr algn="ctr"/>
            <a:r>
              <a:rPr sz="1150">
                <a:solidFill>
                  <a:srgbClr val="8B949E"/>
                </a:solidFill>
                <a:latin typeface="Consolas"/>
              </a:rPr>
              <a:t>github.com/github/awesome-copilot</a:t>
            </a:r>
          </a:p>
        </p:txBody>
      </p:sp>
      <p:sp>
        <p:nvSpPr>
          <p:cNvPr id="16" name="Shape"/>
          <p:cNvSpPr/>
          <p:nvPr/>
        </p:nvSpPr>
        <p:spPr>
          <a:xfrm>
            <a:off x="4331640" y="4950000"/>
            <a:ext cx="3528720" cy="560000"/>
          </a:xfrm>
          <a:prstGeom prst="roundRect">
            <a:avLst/>
          </a:prstGeom>
          <a:solidFill>
            <a:srgbClr val="21262D"/>
          </a:solidFill>
          <a:ln w="12700">
            <a:solidFill>
              <a:srgbClr val="30363D"/>
            </a:solidFill>
          </a:ln>
        </p:spPr>
        <p:txBody>
          <a:bodyPr anchor="ctr"/>
          <a:lstStyle/>
          <a:p>
            <a:pPr algn="ctr"/>
            <a:r>
              <a:rPr sz="1400" b="1">
                <a:solidFill>
                  <a:srgbClr val="F0F6FC"/>
                </a:solidFill>
                <a:latin typeface="Aptos"/>
              </a:rPr>
              <a:t>GH-300 study guide</a:t>
            </a:r>
          </a:p>
          <a:p>
            <a:pPr algn="ctr"/>
            <a:r>
              <a:rPr sz="1150">
                <a:solidFill>
                  <a:srgbClr val="8B949E"/>
                </a:solidFill>
                <a:latin typeface="Consolas"/>
              </a:rPr>
              <a:t>Microsoft Learn · GH-300</a:t>
            </a:r>
          </a:p>
        </p:txBody>
      </p:sp>
      <p:sp>
        <p:nvSpPr>
          <p:cNvPr id="17" name="Shape"/>
          <p:cNvSpPr/>
          <p:nvPr/>
        </p:nvSpPr>
        <p:spPr>
          <a:xfrm>
            <a:off x="8160360" y="4950000"/>
            <a:ext cx="3528720" cy="560000"/>
          </a:xfrm>
          <a:prstGeom prst="roundRect">
            <a:avLst/>
          </a:prstGeom>
          <a:solidFill>
            <a:srgbClr val="21262D"/>
          </a:solidFill>
          <a:ln w="12700">
            <a:solidFill>
              <a:srgbClr val="30363D"/>
            </a:solidFill>
          </a:ln>
        </p:spPr>
        <p:txBody>
          <a:bodyPr anchor="ctr"/>
          <a:lstStyle/>
          <a:p>
            <a:pPr algn="ctr"/>
            <a:r>
              <a:rPr sz="1400" b="1">
                <a:solidFill>
                  <a:srgbClr val="F0F6FC"/>
                </a:solidFill>
                <a:latin typeface="Aptos"/>
              </a:rPr>
              <a:t>GH-600 study guide</a:t>
            </a:r>
          </a:p>
          <a:p>
            <a:pPr algn="ctr"/>
            <a:r>
              <a:rPr sz="1150">
                <a:solidFill>
                  <a:srgbClr val="8B949E"/>
                </a:solidFill>
                <a:latin typeface="Consolas"/>
              </a:rPr>
              <a:t>Microsoft Learn · GH-600</a:t>
            </a:r>
          </a:p>
        </p:txBody>
      </p:sp>
      <p:sp>
        <p:nvSpPr>
          <p:cNvPr id="18" name="TextBox"/>
          <p:cNvSpPr txBox="1"/>
          <p:nvPr/>
        </p:nvSpPr>
        <p:spPr>
          <a:xfrm>
            <a:off x="502920" y="5620000"/>
            <a:ext cx="11186160" cy="300000"/>
          </a:xfrm>
          <a:prstGeom prst="rect">
            <a:avLst/>
          </a:prstGeom>
        </p:spPr>
        <p:txBody>
          <a:bodyPr wrap="none" anchor="ctr"/>
          <a:lstStyle/>
          <a:p>
            <a:pPr algn="ctr"/>
            <a:r>
              <a:rPr sz="1400" dirty="0">
                <a:solidFill>
                  <a:srgbClr val="8B949E"/>
                </a:solidFill>
                <a:latin typeface="Aptos"/>
              </a:rPr>
              <a:t>Pick one card. Progress means changing a work habit</a:t>
            </a:r>
            <a:r>
              <a:rPr lang="en-GB" sz="1400" dirty="0">
                <a:solidFill>
                  <a:srgbClr val="8B949E"/>
                </a:solidFill>
                <a:latin typeface="Aptos"/>
              </a:rPr>
              <a:t>, </a:t>
            </a:r>
            <a:r>
              <a:rPr sz="1400" dirty="0">
                <a:solidFill>
                  <a:srgbClr val="8B949E"/>
                </a:solidFill>
                <a:latin typeface="Aptos"/>
              </a:rPr>
              <a:t>not enabling every feature.</a:t>
            </a:r>
          </a:p>
        </p:txBody>
      </p:sp>
      <p:sp>
        <p:nvSpPr>
          <p:cNvPr id="19" name="TextBox"/>
          <p:cNvSpPr txBox="1"/>
          <p:nvPr/>
        </p:nvSpPr>
        <p:spPr>
          <a:xfrm>
            <a:off x="502920" y="6120000"/>
            <a:ext cx="9200000" cy="260000"/>
          </a:xfrm>
          <a:prstGeom prst="rect">
            <a:avLst/>
          </a:prstGeom>
        </p:spPr>
        <p:txBody>
          <a:bodyPr wrap="none"/>
          <a:lstStyle/>
          <a:p>
            <a:r>
              <a:rPr sz="1050">
                <a:solidFill>
                  <a:srgbClr val="8B949E"/>
                </a:solidFill>
                <a:latin typeface="Aptos"/>
              </a:rPr>
              <a:t>Awesome Copilot Learning Hub · GH-300 / GH-600 — github.com · learn.microsoft.com</a:t>
            </a:r>
          </a:p>
        </p:txBody>
      </p:sp>
      <p:sp>
        <p:nvSpPr>
          <p:cNvPr id="20" name="TextBox"/>
          <p:cNvSpPr txBox="1"/>
          <p:nvPr/>
        </p:nvSpPr>
        <p:spPr>
          <a:xfrm>
            <a:off x="10600000" y="6120000"/>
            <a:ext cx="1089080" cy="260000"/>
          </a:xfrm>
          <a:prstGeom prst="rect">
            <a:avLst/>
          </a:prstGeom>
        </p:spPr>
        <p:txBody>
          <a:bodyPr wrap="none"/>
          <a:lstStyle/>
          <a:p>
            <a:pPr algn="r"/>
            <a:r>
              <a:rPr sz="1050" dirty="0">
                <a:solidFill>
                  <a:srgbClr val="8B949E"/>
                </a:solidFill>
                <a:latin typeface="Aptos"/>
              </a:rPr>
              <a:t>1</a:t>
            </a:r>
            <a:r>
              <a:rPr lang="en-GB" sz="1050" dirty="0">
                <a:solidFill>
                  <a:srgbClr val="8B949E"/>
                </a:solidFill>
                <a:latin typeface="Aptos"/>
              </a:rPr>
              <a:t>4</a:t>
            </a:r>
            <a:r>
              <a:rPr sz="1050" dirty="0">
                <a:solidFill>
                  <a:srgbClr val="8B949E"/>
                </a:solidFill>
                <a:latin typeface="Aptos"/>
              </a:rPr>
              <a:t> / 1</a:t>
            </a:r>
            <a:r>
              <a:rPr lang="en-GB" sz="1050" dirty="0">
                <a:solidFill>
                  <a:srgbClr val="8B949E"/>
                </a:solidFill>
                <a:latin typeface="Aptos"/>
              </a:rPr>
              <a:t>4</a:t>
            </a:r>
            <a:endParaRPr sz="1050" dirty="0">
              <a:solidFill>
                <a:srgbClr val="8B949E"/>
              </a:solidFill>
              <a:latin typeface="Aptos"/>
            </a:endParaRPr>
          </a:p>
        </p:txBody>
      </p:sp>
      <p:sp>
        <p:nvSpPr>
          <p:cNvPr id="21" name="Shape"/>
          <p:cNvSpPr/>
          <p:nvPr/>
        </p:nvSpPr>
        <p:spPr>
          <a:xfrm>
            <a:off x="502920" y="6730000"/>
            <a:ext cx="1788160" cy="62000"/>
          </a:xfrm>
          <a:prstGeom prst="rect">
            <a:avLst/>
          </a:prstGeom>
          <a:solidFill>
            <a:srgbClr val="30363D"/>
          </a:solidFill>
          <a:ln>
            <a:noFill/>
          </a:ln>
        </p:spPr>
        <p:txBody>
          <a:bodyPr/>
          <a:lstStyle/>
          <a:p>
            <a:endParaRPr/>
          </a:p>
        </p:txBody>
      </p:sp>
      <p:sp>
        <p:nvSpPr>
          <p:cNvPr id="22" name="Shape"/>
          <p:cNvSpPr/>
          <p:nvPr/>
        </p:nvSpPr>
        <p:spPr>
          <a:xfrm>
            <a:off x="2382520" y="6730000"/>
            <a:ext cx="1788160" cy="62000"/>
          </a:xfrm>
          <a:prstGeom prst="rect">
            <a:avLst/>
          </a:prstGeom>
          <a:solidFill>
            <a:srgbClr val="30363D"/>
          </a:solidFill>
          <a:ln>
            <a:noFill/>
          </a:ln>
        </p:spPr>
        <p:txBody>
          <a:bodyPr/>
          <a:lstStyle/>
          <a:p>
            <a:endParaRPr/>
          </a:p>
        </p:txBody>
      </p:sp>
      <p:sp>
        <p:nvSpPr>
          <p:cNvPr id="23" name="Shape"/>
          <p:cNvSpPr/>
          <p:nvPr/>
        </p:nvSpPr>
        <p:spPr>
          <a:xfrm>
            <a:off x="4262120" y="6730000"/>
            <a:ext cx="1788160" cy="62000"/>
          </a:xfrm>
          <a:prstGeom prst="rect">
            <a:avLst/>
          </a:prstGeom>
          <a:solidFill>
            <a:srgbClr val="30363D"/>
          </a:solidFill>
          <a:ln>
            <a:noFill/>
          </a:ln>
        </p:spPr>
        <p:txBody>
          <a:bodyPr/>
          <a:lstStyle/>
          <a:p>
            <a:endParaRPr/>
          </a:p>
        </p:txBody>
      </p:sp>
      <p:sp>
        <p:nvSpPr>
          <p:cNvPr id="24" name="Shape"/>
          <p:cNvSpPr/>
          <p:nvPr/>
        </p:nvSpPr>
        <p:spPr>
          <a:xfrm>
            <a:off x="6141720" y="6730000"/>
            <a:ext cx="1788160" cy="62000"/>
          </a:xfrm>
          <a:prstGeom prst="rect">
            <a:avLst/>
          </a:prstGeom>
          <a:solidFill>
            <a:srgbClr val="30363D"/>
          </a:solidFill>
          <a:ln>
            <a:noFill/>
          </a:ln>
        </p:spPr>
        <p:txBody>
          <a:bodyPr/>
          <a:lstStyle/>
          <a:p>
            <a:endParaRPr/>
          </a:p>
        </p:txBody>
      </p:sp>
      <p:sp>
        <p:nvSpPr>
          <p:cNvPr id="25" name="Shape"/>
          <p:cNvSpPr/>
          <p:nvPr/>
        </p:nvSpPr>
        <p:spPr>
          <a:xfrm>
            <a:off x="8021320" y="6730000"/>
            <a:ext cx="1788160" cy="62000"/>
          </a:xfrm>
          <a:prstGeom prst="rect">
            <a:avLst/>
          </a:prstGeom>
          <a:solidFill>
            <a:srgbClr val="30363D"/>
          </a:solidFill>
          <a:ln>
            <a:noFill/>
          </a:ln>
        </p:spPr>
        <p:txBody>
          <a:bodyPr/>
          <a:lstStyle/>
          <a:p>
            <a:endParaRPr/>
          </a:p>
        </p:txBody>
      </p:sp>
      <p:sp>
        <p:nvSpPr>
          <p:cNvPr id="26" name="Shape"/>
          <p:cNvSpPr/>
          <p:nvPr/>
        </p:nvSpPr>
        <p:spPr>
          <a:xfrm>
            <a:off x="9900920" y="6730000"/>
            <a:ext cx="1788160" cy="62000"/>
          </a:xfrm>
          <a:prstGeom prst="rect">
            <a:avLst/>
          </a:prstGeom>
          <a:solidFill>
            <a:srgbClr val="D29922"/>
          </a:solidFill>
          <a:ln>
            <a:noFill/>
          </a:ln>
        </p:spPr>
        <p:txBody>
          <a:bodyPr/>
          <a:lstStyle/>
          <a:p>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hape"/>
          <p:cNvSpPr/>
          <p:nvPr/>
        </p:nvSpPr>
        <p:spPr>
          <a:xfrm>
            <a:off x="0" y="0"/>
            <a:ext cx="12192000" cy="6858000"/>
          </a:xfrm>
          <a:prstGeom prst="rect">
            <a:avLst/>
          </a:prstGeom>
          <a:solidFill>
            <a:srgbClr val="0D1117"/>
          </a:solidFill>
          <a:ln>
            <a:noFill/>
          </a:ln>
        </p:spPr>
        <p:txBody>
          <a:bodyPr/>
          <a:lstStyle/>
          <a:p>
            <a:endParaRPr/>
          </a:p>
        </p:txBody>
      </p:sp>
      <p:sp>
        <p:nvSpPr>
          <p:cNvPr id="3" name="TextBox"/>
          <p:cNvSpPr txBox="1"/>
          <p:nvPr/>
        </p:nvSpPr>
        <p:spPr>
          <a:xfrm>
            <a:off x="502920" y="300000"/>
            <a:ext cx="6000000" cy="250000"/>
          </a:xfrm>
          <a:prstGeom prst="rect">
            <a:avLst/>
          </a:prstGeom>
        </p:spPr>
        <p:txBody>
          <a:bodyPr wrap="none"/>
          <a:lstStyle/>
          <a:p>
            <a:r>
              <a:rPr sz="1300" b="1" dirty="0">
                <a:solidFill>
                  <a:srgbClr val="8B949E"/>
                </a:solidFill>
                <a:latin typeface="Aptos Display"/>
              </a:rPr>
              <a:t>APPENDIX · B0</a:t>
            </a:r>
            <a:r>
              <a:rPr lang="en-GB" sz="1300" b="1" dirty="0">
                <a:solidFill>
                  <a:srgbClr val="8B949E"/>
                </a:solidFill>
                <a:latin typeface="Aptos Display"/>
              </a:rPr>
              <a:t>1</a:t>
            </a:r>
            <a:endParaRPr sz="1300" b="1" dirty="0">
              <a:solidFill>
                <a:srgbClr val="8B949E"/>
              </a:solidFill>
              <a:latin typeface="Aptos Display"/>
            </a:endParaRPr>
          </a:p>
        </p:txBody>
      </p:sp>
      <p:sp>
        <p:nvSpPr>
          <p:cNvPr id="4" name="TextBox"/>
          <p:cNvSpPr txBox="1"/>
          <p:nvPr/>
        </p:nvSpPr>
        <p:spPr>
          <a:xfrm>
            <a:off x="502920" y="560000"/>
            <a:ext cx="11186160" cy="700000"/>
          </a:xfrm>
          <a:prstGeom prst="rect">
            <a:avLst/>
          </a:prstGeom>
        </p:spPr>
        <p:txBody>
          <a:bodyPr wrap="none"/>
          <a:lstStyle/>
          <a:p>
            <a:r>
              <a:rPr sz="3000" b="1">
                <a:solidFill>
                  <a:srgbClr val="F0F6FC"/>
                </a:solidFill>
                <a:latin typeface="Aptos Display"/>
              </a:rPr>
              <a:t>Command / reference cheat sheet by surface</a:t>
            </a:r>
          </a:p>
        </p:txBody>
      </p:sp>
      <p:sp>
        <p:nvSpPr>
          <p:cNvPr id="5" name="TextBox"/>
          <p:cNvSpPr txBox="1"/>
          <p:nvPr/>
        </p:nvSpPr>
        <p:spPr>
          <a:xfrm>
            <a:off x="502920" y="1420000"/>
            <a:ext cx="11186160" cy="300000"/>
          </a:xfrm>
          <a:prstGeom prst="rect">
            <a:avLst/>
          </a:prstGeom>
        </p:spPr>
        <p:txBody>
          <a:bodyPr wrap="none"/>
          <a:lstStyle/>
          <a:p>
            <a:r>
              <a:rPr sz="1400" i="1">
                <a:solidFill>
                  <a:srgbClr val="8B949E"/>
                </a:solidFill>
                <a:latin typeface="Aptos"/>
              </a:rPr>
              <a:t>Representative examples — type / or @ in your current surface for the authoritative, current list.</a:t>
            </a:r>
          </a:p>
        </p:txBody>
      </p:sp>
      <p:sp>
        <p:nvSpPr>
          <p:cNvPr id="7" name="Shape"/>
          <p:cNvSpPr/>
          <p:nvPr/>
        </p:nvSpPr>
        <p:spPr>
          <a:xfrm>
            <a:off x="502920" y="5150000"/>
            <a:ext cx="11186160" cy="560000"/>
          </a:xfrm>
          <a:prstGeom prst="roundRect">
            <a:avLst/>
          </a:prstGeom>
          <a:solidFill>
            <a:srgbClr val="161B22"/>
          </a:solidFill>
          <a:ln w="15875">
            <a:solidFill>
              <a:srgbClr val="F85149"/>
            </a:solidFill>
          </a:ln>
        </p:spPr>
        <p:txBody>
          <a:bodyPr wrap="none" anchor="ctr"/>
          <a:lstStyle/>
          <a:p>
            <a:pPr algn="ctr"/>
            <a:r>
              <a:rPr sz="1500" b="1">
                <a:solidFill>
                  <a:srgbClr val="F0F6FC"/>
                </a:solidFill>
                <a:latin typeface="Aptos"/>
              </a:rPr>
              <a:t>⚠   Rubber duck is an agent — not a  /rubber-duck  command. Commands are never universal across surfaces.</a:t>
            </a:r>
          </a:p>
        </p:txBody>
      </p:sp>
      <p:sp>
        <p:nvSpPr>
          <p:cNvPr id="8" name="TextBox"/>
          <p:cNvSpPr txBox="1"/>
          <p:nvPr/>
        </p:nvSpPr>
        <p:spPr>
          <a:xfrm>
            <a:off x="502920" y="5820000"/>
            <a:ext cx="9200000" cy="260000"/>
          </a:xfrm>
          <a:prstGeom prst="rect">
            <a:avLst/>
          </a:prstGeom>
        </p:spPr>
        <p:txBody>
          <a:bodyPr wrap="none"/>
          <a:lstStyle/>
          <a:p>
            <a:r>
              <a:rPr sz="1050">
                <a:solidFill>
                  <a:srgbClr val="8B949E"/>
                </a:solidFill>
                <a:latin typeface="Aptos"/>
              </a:rPr>
              <a:t>Source: GitHub Copilot chat commands &amp; CLI docs · docs.github.com</a:t>
            </a:r>
          </a:p>
        </p:txBody>
      </p:sp>
      <p:sp>
        <p:nvSpPr>
          <p:cNvPr id="9" name="TextBox"/>
          <p:cNvSpPr txBox="1"/>
          <p:nvPr/>
        </p:nvSpPr>
        <p:spPr>
          <a:xfrm>
            <a:off x="10600000" y="6120000"/>
            <a:ext cx="1089080" cy="260000"/>
          </a:xfrm>
          <a:prstGeom prst="rect">
            <a:avLst/>
          </a:prstGeom>
        </p:spPr>
        <p:txBody>
          <a:bodyPr wrap="none"/>
          <a:lstStyle/>
          <a:p>
            <a:pPr algn="r"/>
            <a:r>
              <a:rPr sz="1050">
                <a:solidFill>
                  <a:srgbClr val="8B949E"/>
                </a:solidFill>
                <a:latin typeface="Aptos"/>
              </a:rPr>
              <a:t>B2 / B6</a:t>
            </a:r>
          </a:p>
        </p:txBody>
      </p:sp>
      <p:sp>
        <p:nvSpPr>
          <p:cNvPr id="10" name="Shape"/>
          <p:cNvSpPr/>
          <p:nvPr/>
        </p:nvSpPr>
        <p:spPr>
          <a:xfrm>
            <a:off x="502920" y="6730000"/>
            <a:ext cx="1788160" cy="62000"/>
          </a:xfrm>
          <a:prstGeom prst="rect">
            <a:avLst/>
          </a:prstGeom>
          <a:solidFill>
            <a:srgbClr val="30363D"/>
          </a:solidFill>
          <a:ln>
            <a:noFill/>
          </a:ln>
        </p:spPr>
        <p:txBody>
          <a:bodyPr/>
          <a:lstStyle/>
          <a:p>
            <a:endParaRPr/>
          </a:p>
        </p:txBody>
      </p:sp>
      <p:sp>
        <p:nvSpPr>
          <p:cNvPr id="11" name="Shape"/>
          <p:cNvSpPr/>
          <p:nvPr/>
        </p:nvSpPr>
        <p:spPr>
          <a:xfrm>
            <a:off x="2382520" y="6730000"/>
            <a:ext cx="1788160" cy="62000"/>
          </a:xfrm>
          <a:prstGeom prst="rect">
            <a:avLst/>
          </a:prstGeom>
          <a:solidFill>
            <a:srgbClr val="30363D"/>
          </a:solidFill>
          <a:ln>
            <a:noFill/>
          </a:ln>
        </p:spPr>
        <p:txBody>
          <a:bodyPr/>
          <a:lstStyle/>
          <a:p>
            <a:endParaRPr/>
          </a:p>
        </p:txBody>
      </p:sp>
      <p:sp>
        <p:nvSpPr>
          <p:cNvPr id="12" name="Shape"/>
          <p:cNvSpPr/>
          <p:nvPr/>
        </p:nvSpPr>
        <p:spPr>
          <a:xfrm>
            <a:off x="4262120" y="6730000"/>
            <a:ext cx="1788160" cy="62000"/>
          </a:xfrm>
          <a:prstGeom prst="rect">
            <a:avLst/>
          </a:prstGeom>
          <a:solidFill>
            <a:srgbClr val="30363D"/>
          </a:solidFill>
          <a:ln>
            <a:noFill/>
          </a:ln>
        </p:spPr>
        <p:txBody>
          <a:bodyPr/>
          <a:lstStyle/>
          <a:p>
            <a:endParaRPr/>
          </a:p>
        </p:txBody>
      </p:sp>
      <p:sp>
        <p:nvSpPr>
          <p:cNvPr id="13" name="Shape"/>
          <p:cNvSpPr/>
          <p:nvPr/>
        </p:nvSpPr>
        <p:spPr>
          <a:xfrm>
            <a:off x="6141720" y="6730000"/>
            <a:ext cx="1788160" cy="62000"/>
          </a:xfrm>
          <a:prstGeom prst="rect">
            <a:avLst/>
          </a:prstGeom>
          <a:solidFill>
            <a:srgbClr val="30363D"/>
          </a:solidFill>
          <a:ln>
            <a:noFill/>
          </a:ln>
        </p:spPr>
        <p:txBody>
          <a:bodyPr/>
          <a:lstStyle/>
          <a:p>
            <a:endParaRPr/>
          </a:p>
        </p:txBody>
      </p:sp>
      <p:sp>
        <p:nvSpPr>
          <p:cNvPr id="14" name="Shape"/>
          <p:cNvSpPr/>
          <p:nvPr/>
        </p:nvSpPr>
        <p:spPr>
          <a:xfrm>
            <a:off x="8021320" y="6730000"/>
            <a:ext cx="1788160" cy="62000"/>
          </a:xfrm>
          <a:prstGeom prst="rect">
            <a:avLst/>
          </a:prstGeom>
          <a:solidFill>
            <a:srgbClr val="30363D"/>
          </a:solidFill>
          <a:ln>
            <a:noFill/>
          </a:ln>
        </p:spPr>
        <p:txBody>
          <a:bodyPr/>
          <a:lstStyle/>
          <a:p>
            <a:endParaRPr/>
          </a:p>
        </p:txBody>
      </p:sp>
      <p:sp>
        <p:nvSpPr>
          <p:cNvPr id="15" name="Shape"/>
          <p:cNvSpPr/>
          <p:nvPr/>
        </p:nvSpPr>
        <p:spPr>
          <a:xfrm>
            <a:off x="9900920" y="6730000"/>
            <a:ext cx="1788160" cy="62000"/>
          </a:xfrm>
          <a:prstGeom prst="rect">
            <a:avLst/>
          </a:prstGeom>
          <a:solidFill>
            <a:srgbClr val="30363D"/>
          </a:solidFill>
          <a:ln>
            <a:noFill/>
          </a:ln>
        </p:spPr>
        <p:txBody>
          <a:bodyPr/>
          <a:lstStyle/>
          <a:p>
            <a:endParaRPr/>
          </a:p>
        </p:txBody>
      </p:sp>
      <p:sp>
        <p:nvSpPr>
          <p:cNvPr id="16" name="TextBox"/>
          <p:cNvSpPr txBox="1"/>
          <p:nvPr/>
        </p:nvSpPr>
        <p:spPr>
          <a:xfrm>
            <a:off x="502920" y="1740000"/>
            <a:ext cx="11186160" cy="260000"/>
          </a:xfrm>
          <a:prstGeom prst="rect">
            <a:avLst/>
          </a:prstGeom>
        </p:spPr>
        <p:txBody>
          <a:bodyPr wrap="none"/>
          <a:lstStyle/>
          <a:p>
            <a:r>
              <a:rPr sz="1350" b="0">
                <a:solidFill>
                  <a:srgbClr val="8B949E"/>
                </a:solidFill>
                <a:latin typeface="Aptos"/>
              </a:rPr>
              <a:t>Each column, top to bottom:  slash commands  ·  context references  ·  discovery  ·  autonomy</a:t>
            </a:r>
          </a:p>
        </p:txBody>
      </p:sp>
      <p:sp>
        <p:nvSpPr>
          <p:cNvPr id="17" name="Shape"/>
          <p:cNvSpPr/>
          <p:nvPr/>
        </p:nvSpPr>
        <p:spPr>
          <a:xfrm>
            <a:off x="502920" y="2100000"/>
            <a:ext cx="2093232" cy="2600000"/>
          </a:xfrm>
          <a:prstGeom prst="roundRect">
            <a:avLst/>
          </a:prstGeom>
          <a:solidFill>
            <a:srgbClr val="161B22"/>
          </a:solidFill>
          <a:ln w="12700">
            <a:solidFill>
              <a:srgbClr val="2F81F7"/>
            </a:solidFill>
          </a:ln>
        </p:spPr>
        <p:txBody>
          <a:bodyPr/>
          <a:lstStyle/>
          <a:p>
            <a:endParaRPr/>
          </a:p>
        </p:txBody>
      </p:sp>
      <p:sp>
        <p:nvSpPr>
          <p:cNvPr id="18" name="TextBox"/>
          <p:cNvSpPr txBox="1"/>
          <p:nvPr/>
        </p:nvSpPr>
        <p:spPr>
          <a:xfrm>
            <a:off x="502920" y="2240000"/>
            <a:ext cx="2093232" cy="360000"/>
          </a:xfrm>
          <a:prstGeom prst="rect">
            <a:avLst/>
          </a:prstGeom>
        </p:spPr>
        <p:txBody>
          <a:bodyPr wrap="none" anchor="ctr"/>
          <a:lstStyle/>
          <a:p>
            <a:pPr algn="ctr"/>
            <a:r>
              <a:rPr sz="1500" b="1">
                <a:solidFill>
                  <a:srgbClr val="2F81F7"/>
                </a:solidFill>
                <a:latin typeface="Aptos"/>
              </a:rPr>
              <a:t>VS Code</a:t>
            </a:r>
          </a:p>
        </p:txBody>
      </p:sp>
      <p:sp>
        <p:nvSpPr>
          <p:cNvPr id="19" name="TextBox"/>
          <p:cNvSpPr txBox="1"/>
          <p:nvPr/>
        </p:nvSpPr>
        <p:spPr>
          <a:xfrm>
            <a:off x="622920" y="2720000"/>
            <a:ext cx="1853232" cy="1840000"/>
          </a:xfrm>
          <a:prstGeom prst="rect">
            <a:avLst/>
          </a:prstGeom>
        </p:spPr>
        <p:txBody>
          <a:bodyPr anchor="t"/>
          <a:lstStyle/>
          <a:p>
            <a:pPr>
              <a:lnSpc>
                <a:spcPct val="170000"/>
              </a:lnSpc>
            </a:pPr>
            <a:r>
              <a:rPr sz="1400" b="0">
                <a:solidFill>
                  <a:srgbClr val="F0F6FC"/>
                </a:solidFill>
                <a:latin typeface="Consolas"/>
              </a:rPr>
              <a:t>/explain /tests</a:t>
            </a:r>
          </a:p>
          <a:p>
            <a:pPr>
              <a:lnSpc>
                <a:spcPct val="170000"/>
              </a:lnSpc>
            </a:pPr>
            <a:r>
              <a:rPr sz="1400" b="0">
                <a:solidFill>
                  <a:srgbClr val="F0F6FC"/>
                </a:solidFill>
                <a:latin typeface="Consolas"/>
              </a:rPr>
              <a:t>#file #selection</a:t>
            </a:r>
          </a:p>
          <a:p>
            <a:pPr>
              <a:lnSpc>
                <a:spcPct val="170000"/>
              </a:lnSpc>
            </a:pPr>
            <a:r>
              <a:rPr sz="1400" b="0">
                <a:solidFill>
                  <a:srgbClr val="F0F6FC"/>
                </a:solidFill>
                <a:latin typeface="Consolas"/>
              </a:rPr>
              <a:t>type /</a:t>
            </a:r>
          </a:p>
          <a:p>
            <a:pPr>
              <a:lnSpc>
                <a:spcPct val="170000"/>
              </a:lnSpc>
            </a:pPr>
            <a:r>
              <a:rPr sz="1400" b="0">
                <a:solidFill>
                  <a:srgbClr val="F0F6FC"/>
                </a:solidFill>
                <a:latin typeface="Consolas"/>
              </a:rPr>
              <a:t>Ask·Plan·Agent</a:t>
            </a:r>
          </a:p>
        </p:txBody>
      </p:sp>
      <p:sp>
        <p:nvSpPr>
          <p:cNvPr id="20" name="Shape"/>
          <p:cNvSpPr/>
          <p:nvPr/>
        </p:nvSpPr>
        <p:spPr>
          <a:xfrm>
            <a:off x="2776152" y="2100000"/>
            <a:ext cx="2093232" cy="2600000"/>
          </a:xfrm>
          <a:prstGeom prst="roundRect">
            <a:avLst/>
          </a:prstGeom>
          <a:solidFill>
            <a:srgbClr val="161B22"/>
          </a:solidFill>
          <a:ln w="12700">
            <a:solidFill>
              <a:srgbClr val="39C5CF"/>
            </a:solidFill>
          </a:ln>
        </p:spPr>
        <p:txBody>
          <a:bodyPr/>
          <a:lstStyle/>
          <a:p>
            <a:endParaRPr/>
          </a:p>
        </p:txBody>
      </p:sp>
      <p:sp>
        <p:nvSpPr>
          <p:cNvPr id="21" name="TextBox"/>
          <p:cNvSpPr txBox="1"/>
          <p:nvPr/>
        </p:nvSpPr>
        <p:spPr>
          <a:xfrm>
            <a:off x="2776152" y="2240000"/>
            <a:ext cx="2093232" cy="360000"/>
          </a:xfrm>
          <a:prstGeom prst="rect">
            <a:avLst/>
          </a:prstGeom>
        </p:spPr>
        <p:txBody>
          <a:bodyPr wrap="none" anchor="ctr"/>
          <a:lstStyle/>
          <a:p>
            <a:pPr algn="ctr"/>
            <a:r>
              <a:rPr sz="1500" b="1">
                <a:solidFill>
                  <a:srgbClr val="39C5CF"/>
                </a:solidFill>
                <a:latin typeface="Aptos"/>
              </a:rPr>
              <a:t>Visual Studio</a:t>
            </a:r>
          </a:p>
        </p:txBody>
      </p:sp>
      <p:sp>
        <p:nvSpPr>
          <p:cNvPr id="22" name="TextBox"/>
          <p:cNvSpPr txBox="1"/>
          <p:nvPr/>
        </p:nvSpPr>
        <p:spPr>
          <a:xfrm>
            <a:off x="2896152" y="2720000"/>
            <a:ext cx="1853232" cy="1840000"/>
          </a:xfrm>
          <a:prstGeom prst="rect">
            <a:avLst/>
          </a:prstGeom>
        </p:spPr>
        <p:txBody>
          <a:bodyPr anchor="t"/>
          <a:lstStyle/>
          <a:p>
            <a:pPr>
              <a:lnSpc>
                <a:spcPct val="170000"/>
              </a:lnSpc>
            </a:pPr>
            <a:r>
              <a:rPr sz="1400" b="0">
                <a:solidFill>
                  <a:srgbClr val="F0F6FC"/>
                </a:solidFill>
                <a:latin typeface="Consolas"/>
              </a:rPr>
              <a:t>/explain /tests</a:t>
            </a:r>
          </a:p>
          <a:p>
            <a:pPr>
              <a:lnSpc>
                <a:spcPct val="170000"/>
              </a:lnSpc>
            </a:pPr>
            <a:r>
              <a:rPr sz="1400" b="0">
                <a:solidFill>
                  <a:srgbClr val="F0F6FC"/>
                </a:solidFill>
                <a:latin typeface="Consolas"/>
              </a:rPr>
              <a:t>#file</a:t>
            </a:r>
          </a:p>
          <a:p>
            <a:pPr>
              <a:lnSpc>
                <a:spcPct val="170000"/>
              </a:lnSpc>
            </a:pPr>
            <a:r>
              <a:rPr sz="1400" b="0">
                <a:solidFill>
                  <a:srgbClr val="F0F6FC"/>
                </a:solidFill>
                <a:latin typeface="Consolas"/>
              </a:rPr>
              <a:t>type /</a:t>
            </a:r>
          </a:p>
          <a:p>
            <a:pPr>
              <a:lnSpc>
                <a:spcPct val="170000"/>
              </a:lnSpc>
            </a:pPr>
            <a:r>
              <a:rPr sz="1400" b="0">
                <a:solidFill>
                  <a:srgbClr val="F0F6FC"/>
                </a:solidFill>
                <a:latin typeface="Consolas"/>
              </a:rPr>
              <a:t>Ask·Agent</a:t>
            </a:r>
          </a:p>
        </p:txBody>
      </p:sp>
      <p:sp>
        <p:nvSpPr>
          <p:cNvPr id="23" name="Shape"/>
          <p:cNvSpPr/>
          <p:nvPr/>
        </p:nvSpPr>
        <p:spPr>
          <a:xfrm>
            <a:off x="5049384" y="2100000"/>
            <a:ext cx="2093232" cy="2600000"/>
          </a:xfrm>
          <a:prstGeom prst="roundRect">
            <a:avLst/>
          </a:prstGeom>
          <a:solidFill>
            <a:srgbClr val="161B22"/>
          </a:solidFill>
          <a:ln w="12700">
            <a:solidFill>
              <a:srgbClr val="A371F7"/>
            </a:solidFill>
          </a:ln>
        </p:spPr>
        <p:txBody>
          <a:bodyPr/>
          <a:lstStyle/>
          <a:p>
            <a:endParaRPr/>
          </a:p>
        </p:txBody>
      </p:sp>
      <p:sp>
        <p:nvSpPr>
          <p:cNvPr id="24" name="TextBox"/>
          <p:cNvSpPr txBox="1"/>
          <p:nvPr/>
        </p:nvSpPr>
        <p:spPr>
          <a:xfrm>
            <a:off x="5049384" y="2240000"/>
            <a:ext cx="2093232" cy="360000"/>
          </a:xfrm>
          <a:prstGeom prst="rect">
            <a:avLst/>
          </a:prstGeom>
        </p:spPr>
        <p:txBody>
          <a:bodyPr wrap="none" anchor="ctr"/>
          <a:lstStyle/>
          <a:p>
            <a:pPr algn="ctr"/>
            <a:r>
              <a:rPr sz="1500" b="1">
                <a:solidFill>
                  <a:srgbClr val="A371F7"/>
                </a:solidFill>
                <a:latin typeface="Aptos"/>
              </a:rPr>
              <a:t>JetBrains</a:t>
            </a:r>
          </a:p>
        </p:txBody>
      </p:sp>
      <p:sp>
        <p:nvSpPr>
          <p:cNvPr id="25" name="TextBox"/>
          <p:cNvSpPr txBox="1"/>
          <p:nvPr/>
        </p:nvSpPr>
        <p:spPr>
          <a:xfrm>
            <a:off x="5169384" y="2720000"/>
            <a:ext cx="1853232" cy="1840000"/>
          </a:xfrm>
          <a:prstGeom prst="rect">
            <a:avLst/>
          </a:prstGeom>
        </p:spPr>
        <p:txBody>
          <a:bodyPr anchor="t"/>
          <a:lstStyle/>
          <a:p>
            <a:pPr>
              <a:lnSpc>
                <a:spcPct val="170000"/>
              </a:lnSpc>
            </a:pPr>
            <a:r>
              <a:rPr sz="1400" b="0">
                <a:solidFill>
                  <a:srgbClr val="F0F6FC"/>
                </a:solidFill>
                <a:latin typeface="Consolas"/>
              </a:rPr>
              <a:t>/explain /tests</a:t>
            </a:r>
          </a:p>
          <a:p>
            <a:pPr>
              <a:lnSpc>
                <a:spcPct val="170000"/>
              </a:lnSpc>
            </a:pPr>
            <a:r>
              <a:rPr sz="1400" b="0">
                <a:solidFill>
                  <a:srgbClr val="F0F6FC"/>
                </a:solidFill>
                <a:latin typeface="Consolas"/>
              </a:rPr>
              <a:t>context menu</a:t>
            </a:r>
          </a:p>
          <a:p>
            <a:pPr>
              <a:lnSpc>
                <a:spcPct val="170000"/>
              </a:lnSpc>
            </a:pPr>
            <a:r>
              <a:rPr sz="1400" b="0">
                <a:solidFill>
                  <a:srgbClr val="F0F6FC"/>
                </a:solidFill>
                <a:latin typeface="Consolas"/>
              </a:rPr>
              <a:t>type /</a:t>
            </a:r>
          </a:p>
          <a:p>
            <a:pPr>
              <a:lnSpc>
                <a:spcPct val="170000"/>
              </a:lnSpc>
            </a:pPr>
            <a:r>
              <a:rPr sz="1400" b="0">
                <a:solidFill>
                  <a:srgbClr val="F0F6FC"/>
                </a:solidFill>
                <a:latin typeface="Consolas"/>
              </a:rPr>
              <a:t>Ask·Plan·Agent</a:t>
            </a:r>
          </a:p>
        </p:txBody>
      </p:sp>
      <p:sp>
        <p:nvSpPr>
          <p:cNvPr id="26" name="Shape"/>
          <p:cNvSpPr/>
          <p:nvPr/>
        </p:nvSpPr>
        <p:spPr>
          <a:xfrm>
            <a:off x="7322616" y="2100000"/>
            <a:ext cx="2093232" cy="2600000"/>
          </a:xfrm>
          <a:prstGeom prst="roundRect">
            <a:avLst/>
          </a:prstGeom>
          <a:solidFill>
            <a:srgbClr val="161B22"/>
          </a:solidFill>
          <a:ln w="12700">
            <a:solidFill>
              <a:srgbClr val="3FB950"/>
            </a:solidFill>
          </a:ln>
        </p:spPr>
        <p:txBody>
          <a:bodyPr/>
          <a:lstStyle/>
          <a:p>
            <a:endParaRPr/>
          </a:p>
        </p:txBody>
      </p:sp>
      <p:sp>
        <p:nvSpPr>
          <p:cNvPr id="27" name="TextBox"/>
          <p:cNvSpPr txBox="1"/>
          <p:nvPr/>
        </p:nvSpPr>
        <p:spPr>
          <a:xfrm>
            <a:off x="7322616" y="2240000"/>
            <a:ext cx="2093232" cy="360000"/>
          </a:xfrm>
          <a:prstGeom prst="rect">
            <a:avLst/>
          </a:prstGeom>
        </p:spPr>
        <p:txBody>
          <a:bodyPr wrap="none" anchor="ctr"/>
          <a:lstStyle/>
          <a:p>
            <a:pPr algn="ctr"/>
            <a:r>
              <a:rPr sz="1500" b="1">
                <a:solidFill>
                  <a:srgbClr val="3FB950"/>
                </a:solidFill>
                <a:latin typeface="Aptos"/>
              </a:rPr>
              <a:t>GitHub.com</a:t>
            </a:r>
          </a:p>
        </p:txBody>
      </p:sp>
      <p:sp>
        <p:nvSpPr>
          <p:cNvPr id="28" name="TextBox"/>
          <p:cNvSpPr txBox="1"/>
          <p:nvPr/>
        </p:nvSpPr>
        <p:spPr>
          <a:xfrm>
            <a:off x="7442616" y="2720000"/>
            <a:ext cx="1853232" cy="1840000"/>
          </a:xfrm>
          <a:prstGeom prst="rect">
            <a:avLst/>
          </a:prstGeom>
        </p:spPr>
        <p:txBody>
          <a:bodyPr anchor="t"/>
          <a:lstStyle/>
          <a:p>
            <a:pPr>
              <a:lnSpc>
                <a:spcPct val="170000"/>
              </a:lnSpc>
            </a:pPr>
            <a:r>
              <a:rPr sz="1400" b="0">
                <a:solidFill>
                  <a:srgbClr val="F0F6FC"/>
                </a:solidFill>
                <a:latin typeface="Consolas"/>
              </a:rPr>
              <a:t>@github</a:t>
            </a:r>
          </a:p>
          <a:p>
            <a:pPr>
              <a:lnSpc>
                <a:spcPct val="170000"/>
              </a:lnSpc>
            </a:pPr>
            <a:r>
              <a:rPr sz="1400" b="0">
                <a:solidFill>
                  <a:srgbClr val="F0F6FC"/>
                </a:solidFill>
                <a:latin typeface="Consolas"/>
              </a:rPr>
              <a:t>@github</a:t>
            </a:r>
          </a:p>
          <a:p>
            <a:pPr>
              <a:lnSpc>
                <a:spcPct val="170000"/>
              </a:lnSpc>
            </a:pPr>
            <a:r>
              <a:rPr sz="1400" b="0">
                <a:solidFill>
                  <a:srgbClr val="F0F6FC"/>
                </a:solidFill>
                <a:latin typeface="Consolas"/>
              </a:rPr>
              <a:t>type /</a:t>
            </a:r>
          </a:p>
          <a:p>
            <a:pPr>
              <a:lnSpc>
                <a:spcPct val="170000"/>
              </a:lnSpc>
            </a:pPr>
            <a:r>
              <a:rPr sz="1400" b="0">
                <a:solidFill>
                  <a:srgbClr val="F0F6FC"/>
                </a:solidFill>
                <a:latin typeface="Consolas"/>
              </a:rPr>
              <a:t>cloud agent</a:t>
            </a:r>
          </a:p>
        </p:txBody>
      </p:sp>
      <p:sp>
        <p:nvSpPr>
          <p:cNvPr id="29" name="Shape"/>
          <p:cNvSpPr/>
          <p:nvPr/>
        </p:nvSpPr>
        <p:spPr>
          <a:xfrm>
            <a:off x="9595848" y="2100000"/>
            <a:ext cx="2093232" cy="2600000"/>
          </a:xfrm>
          <a:prstGeom prst="roundRect">
            <a:avLst/>
          </a:prstGeom>
          <a:solidFill>
            <a:srgbClr val="161B22"/>
          </a:solidFill>
          <a:ln w="12700">
            <a:solidFill>
              <a:srgbClr val="D29922"/>
            </a:solidFill>
          </a:ln>
        </p:spPr>
        <p:txBody>
          <a:bodyPr/>
          <a:lstStyle/>
          <a:p>
            <a:endParaRPr/>
          </a:p>
        </p:txBody>
      </p:sp>
      <p:sp>
        <p:nvSpPr>
          <p:cNvPr id="30" name="TextBox"/>
          <p:cNvSpPr txBox="1"/>
          <p:nvPr/>
        </p:nvSpPr>
        <p:spPr>
          <a:xfrm>
            <a:off x="9595848" y="2240000"/>
            <a:ext cx="2093232" cy="360000"/>
          </a:xfrm>
          <a:prstGeom prst="rect">
            <a:avLst/>
          </a:prstGeom>
        </p:spPr>
        <p:txBody>
          <a:bodyPr wrap="none" anchor="ctr"/>
          <a:lstStyle/>
          <a:p>
            <a:pPr algn="ctr"/>
            <a:r>
              <a:rPr sz="1500" b="1">
                <a:solidFill>
                  <a:srgbClr val="D29922"/>
                </a:solidFill>
                <a:latin typeface="Aptos"/>
              </a:rPr>
              <a:t>CLI</a:t>
            </a:r>
          </a:p>
        </p:txBody>
      </p:sp>
      <p:sp>
        <p:nvSpPr>
          <p:cNvPr id="31" name="TextBox"/>
          <p:cNvSpPr txBox="1"/>
          <p:nvPr/>
        </p:nvSpPr>
        <p:spPr>
          <a:xfrm>
            <a:off x="9715848" y="2720000"/>
            <a:ext cx="1853232" cy="1840000"/>
          </a:xfrm>
          <a:prstGeom prst="rect">
            <a:avLst/>
          </a:prstGeom>
        </p:spPr>
        <p:txBody>
          <a:bodyPr anchor="t"/>
          <a:lstStyle/>
          <a:p>
            <a:pPr>
              <a:lnSpc>
                <a:spcPct val="170000"/>
              </a:lnSpc>
            </a:pPr>
            <a:r>
              <a:rPr sz="1400" b="0">
                <a:solidFill>
                  <a:srgbClr val="F0F6FC"/>
                </a:solidFill>
                <a:latin typeface="Consolas"/>
              </a:rPr>
              <a:t>/agent /context</a:t>
            </a:r>
          </a:p>
          <a:p>
            <a:pPr>
              <a:lnSpc>
                <a:spcPct val="170000"/>
              </a:lnSpc>
            </a:pPr>
            <a:r>
              <a:rPr sz="1400" b="0">
                <a:solidFill>
                  <a:srgbClr val="F0F6FC"/>
                </a:solidFill>
                <a:latin typeface="Consolas"/>
              </a:rPr>
              <a:t>@path</a:t>
            </a:r>
          </a:p>
          <a:p>
            <a:pPr>
              <a:lnSpc>
                <a:spcPct val="170000"/>
              </a:lnSpc>
            </a:pPr>
            <a:r>
              <a:rPr sz="1400" b="0">
                <a:solidFill>
                  <a:srgbClr val="F0F6FC"/>
                </a:solidFill>
                <a:latin typeface="Consolas"/>
              </a:rPr>
              <a:t>/help</a:t>
            </a:r>
          </a:p>
          <a:p>
            <a:pPr>
              <a:lnSpc>
                <a:spcPct val="170000"/>
              </a:lnSpc>
            </a:pPr>
            <a:r>
              <a:rPr sz="1400" b="0">
                <a:solidFill>
                  <a:srgbClr val="F0F6FC"/>
                </a:solidFill>
                <a:latin typeface="Consolas"/>
              </a:rPr>
              <a:t>Plan → execute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hape"/>
          <p:cNvSpPr/>
          <p:nvPr/>
        </p:nvSpPr>
        <p:spPr>
          <a:xfrm>
            <a:off x="0" y="0"/>
            <a:ext cx="12192000" cy="6858000"/>
          </a:xfrm>
          <a:prstGeom prst="rect">
            <a:avLst/>
          </a:prstGeom>
          <a:solidFill>
            <a:srgbClr val="0D1117"/>
          </a:solidFill>
          <a:ln>
            <a:noFill/>
          </a:ln>
        </p:spPr>
        <p:txBody>
          <a:bodyPr/>
          <a:lstStyle/>
          <a:p>
            <a:endParaRPr/>
          </a:p>
        </p:txBody>
      </p:sp>
      <p:sp>
        <p:nvSpPr>
          <p:cNvPr id="3" name="TextBox"/>
          <p:cNvSpPr txBox="1"/>
          <p:nvPr/>
        </p:nvSpPr>
        <p:spPr>
          <a:xfrm>
            <a:off x="502920" y="300000"/>
            <a:ext cx="6000000" cy="250000"/>
          </a:xfrm>
          <a:prstGeom prst="rect">
            <a:avLst/>
          </a:prstGeom>
        </p:spPr>
        <p:txBody>
          <a:bodyPr wrap="none"/>
          <a:lstStyle/>
          <a:p>
            <a:r>
              <a:rPr sz="1300" b="1" dirty="0">
                <a:solidFill>
                  <a:srgbClr val="8B949E"/>
                </a:solidFill>
                <a:latin typeface="Aptos Display"/>
              </a:rPr>
              <a:t>APPENDIX · B0</a:t>
            </a:r>
            <a:r>
              <a:rPr lang="en-GB" sz="1300" b="1" dirty="0">
                <a:solidFill>
                  <a:srgbClr val="8B949E"/>
                </a:solidFill>
                <a:latin typeface="Aptos Display"/>
              </a:rPr>
              <a:t>2</a:t>
            </a:r>
            <a:endParaRPr sz="1300" b="1" dirty="0">
              <a:solidFill>
                <a:srgbClr val="8B949E"/>
              </a:solidFill>
              <a:latin typeface="Aptos Display"/>
            </a:endParaRPr>
          </a:p>
        </p:txBody>
      </p:sp>
      <p:sp>
        <p:nvSpPr>
          <p:cNvPr id="4" name="TextBox"/>
          <p:cNvSpPr txBox="1"/>
          <p:nvPr/>
        </p:nvSpPr>
        <p:spPr>
          <a:xfrm>
            <a:off x="502920" y="560000"/>
            <a:ext cx="11186160" cy="700000"/>
          </a:xfrm>
          <a:prstGeom prst="rect">
            <a:avLst/>
          </a:prstGeom>
        </p:spPr>
        <p:txBody>
          <a:bodyPr wrap="none"/>
          <a:lstStyle/>
          <a:p>
            <a:r>
              <a:rPr sz="3000" b="1">
                <a:solidFill>
                  <a:srgbClr val="F0F6FC"/>
                </a:solidFill>
                <a:latin typeface="Aptos Display"/>
              </a:rPr>
              <a:t>GH-300 and GH-600 learning paths</a:t>
            </a:r>
          </a:p>
        </p:txBody>
      </p:sp>
      <p:sp>
        <p:nvSpPr>
          <p:cNvPr id="5" name="Shape"/>
          <p:cNvSpPr/>
          <p:nvPr/>
        </p:nvSpPr>
        <p:spPr>
          <a:xfrm>
            <a:off x="502920" y="1650000"/>
            <a:ext cx="5443080" cy="3400000"/>
          </a:xfrm>
          <a:prstGeom prst="roundRect">
            <a:avLst/>
          </a:prstGeom>
          <a:solidFill>
            <a:srgbClr val="161B22"/>
          </a:solidFill>
          <a:ln w="15875">
            <a:solidFill>
              <a:srgbClr val="2F81F7"/>
            </a:solidFill>
          </a:ln>
        </p:spPr>
        <p:txBody>
          <a:bodyPr/>
          <a:lstStyle/>
          <a:p>
            <a:endParaRPr/>
          </a:p>
        </p:txBody>
      </p:sp>
      <p:sp>
        <p:nvSpPr>
          <p:cNvPr id="6" name="TextBox"/>
          <p:cNvSpPr txBox="1"/>
          <p:nvPr/>
        </p:nvSpPr>
        <p:spPr>
          <a:xfrm>
            <a:off x="702920" y="1820000"/>
            <a:ext cx="5043080" cy="420000"/>
          </a:xfrm>
          <a:prstGeom prst="rect">
            <a:avLst/>
          </a:prstGeom>
        </p:spPr>
        <p:txBody>
          <a:bodyPr wrap="none"/>
          <a:lstStyle/>
          <a:p>
            <a:r>
              <a:rPr sz="2400" b="1">
                <a:solidFill>
                  <a:srgbClr val="2F81F7"/>
                </a:solidFill>
                <a:latin typeface="Aptos Display"/>
              </a:rPr>
              <a:t>GH-300</a:t>
            </a:r>
          </a:p>
        </p:txBody>
      </p:sp>
      <p:sp>
        <p:nvSpPr>
          <p:cNvPr id="7" name="TextBox"/>
          <p:cNvSpPr txBox="1"/>
          <p:nvPr/>
        </p:nvSpPr>
        <p:spPr>
          <a:xfrm>
            <a:off x="702920" y="2320000"/>
            <a:ext cx="5043080" cy="400000"/>
          </a:xfrm>
          <a:prstGeom prst="rect">
            <a:avLst/>
          </a:prstGeom>
        </p:spPr>
        <p:txBody>
          <a:bodyPr wrap="none"/>
          <a:lstStyle/>
          <a:p>
            <a:r>
              <a:rPr sz="1600" b="1">
                <a:solidFill>
                  <a:srgbClr val="F0F6FC"/>
                </a:solidFill>
                <a:latin typeface="Aptos"/>
              </a:rPr>
              <a:t>Practitioner certification</a:t>
            </a:r>
          </a:p>
        </p:txBody>
      </p:sp>
      <p:sp>
        <p:nvSpPr>
          <p:cNvPr id="8" name="TextBox"/>
          <p:cNvSpPr txBox="1"/>
          <p:nvPr/>
        </p:nvSpPr>
        <p:spPr>
          <a:xfrm>
            <a:off x="702920" y="2820000"/>
            <a:ext cx="5043080" cy="2000000"/>
          </a:xfrm>
          <a:prstGeom prst="rect">
            <a:avLst/>
          </a:prstGeom>
        </p:spPr>
        <p:txBody>
          <a:bodyPr/>
          <a:lstStyle/>
          <a:p>
            <a:pPr>
              <a:lnSpc>
                <a:spcPct val="150000"/>
              </a:lnSpc>
              <a:buChar char="•"/>
            </a:pPr>
            <a:r>
              <a:rPr sz="1600">
                <a:solidFill>
                  <a:srgbClr val="F0F6FC"/>
                </a:solidFill>
                <a:latin typeface="Aptos"/>
              </a:rPr>
              <a:t>Everyday productivity with Copilot</a:t>
            </a:r>
          </a:p>
          <a:p>
            <a:pPr>
              <a:lnSpc>
                <a:spcPct val="150000"/>
              </a:lnSpc>
              <a:buChar char="•"/>
            </a:pPr>
            <a:r>
              <a:rPr sz="1600">
                <a:solidFill>
                  <a:srgbClr val="F0F6FC"/>
                </a:solidFill>
                <a:latin typeface="Aptos"/>
              </a:rPr>
              <a:t>Responsible and effective use</a:t>
            </a:r>
          </a:p>
          <a:p>
            <a:pPr>
              <a:lnSpc>
                <a:spcPct val="150000"/>
              </a:lnSpc>
              <a:buChar char="•"/>
            </a:pPr>
            <a:r>
              <a:rPr sz="1600">
                <a:solidFill>
                  <a:srgbClr val="F0F6FC"/>
                </a:solidFill>
                <a:latin typeface="Aptos"/>
              </a:rPr>
              <a:t>Prompting, chat, and IDE workflows</a:t>
            </a:r>
          </a:p>
          <a:p>
            <a:pPr>
              <a:lnSpc>
                <a:spcPct val="150000"/>
              </a:lnSpc>
              <a:buChar char="•"/>
            </a:pPr>
            <a:r>
              <a:rPr sz="1600">
                <a:solidFill>
                  <a:srgbClr val="F0F6FC"/>
                </a:solidFill>
                <a:latin typeface="Aptos"/>
              </a:rPr>
              <a:t>Organisation &amp; policy basics</a:t>
            </a:r>
          </a:p>
        </p:txBody>
      </p:sp>
      <p:sp>
        <p:nvSpPr>
          <p:cNvPr id="9" name="Shape"/>
          <p:cNvSpPr/>
          <p:nvPr/>
        </p:nvSpPr>
        <p:spPr>
          <a:xfrm>
            <a:off x="6246000" y="1650000"/>
            <a:ext cx="5443080" cy="3400000"/>
          </a:xfrm>
          <a:prstGeom prst="roundRect">
            <a:avLst/>
          </a:prstGeom>
          <a:solidFill>
            <a:srgbClr val="161B22"/>
          </a:solidFill>
          <a:ln w="15875">
            <a:solidFill>
              <a:srgbClr val="3FB950"/>
            </a:solidFill>
          </a:ln>
        </p:spPr>
        <p:txBody>
          <a:bodyPr/>
          <a:lstStyle/>
          <a:p>
            <a:endParaRPr/>
          </a:p>
        </p:txBody>
      </p:sp>
      <p:sp>
        <p:nvSpPr>
          <p:cNvPr id="10" name="TextBox"/>
          <p:cNvSpPr txBox="1"/>
          <p:nvPr/>
        </p:nvSpPr>
        <p:spPr>
          <a:xfrm>
            <a:off x="6446000" y="1820000"/>
            <a:ext cx="5043080" cy="420000"/>
          </a:xfrm>
          <a:prstGeom prst="rect">
            <a:avLst/>
          </a:prstGeom>
        </p:spPr>
        <p:txBody>
          <a:bodyPr wrap="none"/>
          <a:lstStyle/>
          <a:p>
            <a:r>
              <a:rPr sz="2400" b="1">
                <a:solidFill>
                  <a:srgbClr val="3FB950"/>
                </a:solidFill>
                <a:latin typeface="Aptos Display"/>
              </a:rPr>
              <a:t>GH-600</a:t>
            </a:r>
          </a:p>
        </p:txBody>
      </p:sp>
      <p:sp>
        <p:nvSpPr>
          <p:cNvPr id="11" name="TextBox"/>
          <p:cNvSpPr txBox="1"/>
          <p:nvPr/>
        </p:nvSpPr>
        <p:spPr>
          <a:xfrm>
            <a:off x="6446000" y="2320000"/>
            <a:ext cx="5043080" cy="400000"/>
          </a:xfrm>
          <a:prstGeom prst="rect">
            <a:avLst/>
          </a:prstGeom>
        </p:spPr>
        <p:txBody>
          <a:bodyPr wrap="none"/>
          <a:lstStyle/>
          <a:p>
            <a:r>
              <a:rPr sz="1600" b="1">
                <a:solidFill>
                  <a:srgbClr val="F0F6FC"/>
                </a:solidFill>
                <a:latin typeface="Aptos"/>
              </a:rPr>
              <a:t>Production agent certification</a:t>
            </a:r>
          </a:p>
        </p:txBody>
      </p:sp>
      <p:sp>
        <p:nvSpPr>
          <p:cNvPr id="12" name="TextBox"/>
          <p:cNvSpPr txBox="1"/>
          <p:nvPr/>
        </p:nvSpPr>
        <p:spPr>
          <a:xfrm>
            <a:off x="6446000" y="2820000"/>
            <a:ext cx="5043080" cy="2000000"/>
          </a:xfrm>
          <a:prstGeom prst="rect">
            <a:avLst/>
          </a:prstGeom>
        </p:spPr>
        <p:txBody>
          <a:bodyPr/>
          <a:lstStyle/>
          <a:p>
            <a:pPr>
              <a:lnSpc>
                <a:spcPct val="150000"/>
              </a:lnSpc>
              <a:buChar char="•"/>
            </a:pPr>
            <a:r>
              <a:rPr sz="1600">
                <a:solidFill>
                  <a:srgbClr val="F0F6FC"/>
                </a:solidFill>
                <a:latin typeface="Aptos"/>
              </a:rPr>
              <a:t>Agent architecture &amp; tools</a:t>
            </a:r>
          </a:p>
          <a:p>
            <a:pPr>
              <a:lnSpc>
                <a:spcPct val="150000"/>
              </a:lnSpc>
              <a:buChar char="•"/>
            </a:pPr>
            <a:r>
              <a:rPr sz="1600">
                <a:solidFill>
                  <a:srgbClr val="F0F6FC"/>
                </a:solidFill>
                <a:latin typeface="Aptos"/>
              </a:rPr>
              <a:t>State &amp; evaluation</a:t>
            </a:r>
          </a:p>
          <a:p>
            <a:pPr>
              <a:lnSpc>
                <a:spcPct val="150000"/>
              </a:lnSpc>
              <a:buChar char="•"/>
            </a:pPr>
            <a:r>
              <a:rPr sz="1600">
                <a:solidFill>
                  <a:srgbClr val="F0F6FC"/>
                </a:solidFill>
                <a:latin typeface="Aptos"/>
              </a:rPr>
              <a:t>Orchestration &amp; multi-agent</a:t>
            </a:r>
          </a:p>
          <a:p>
            <a:pPr>
              <a:lnSpc>
                <a:spcPct val="150000"/>
              </a:lnSpc>
              <a:buChar char="•"/>
            </a:pPr>
            <a:r>
              <a:rPr sz="1600">
                <a:solidFill>
                  <a:srgbClr val="F0F6FC"/>
                </a:solidFill>
                <a:latin typeface="Aptos"/>
              </a:rPr>
              <a:t>Governance &amp; safety at scale</a:t>
            </a:r>
          </a:p>
        </p:txBody>
      </p:sp>
      <p:sp>
        <p:nvSpPr>
          <p:cNvPr id="13" name="TextBox"/>
          <p:cNvSpPr txBox="1"/>
          <p:nvPr/>
        </p:nvSpPr>
        <p:spPr>
          <a:xfrm>
            <a:off x="502920" y="5250000"/>
            <a:ext cx="11186160" cy="400000"/>
          </a:xfrm>
          <a:prstGeom prst="rect">
            <a:avLst/>
          </a:prstGeom>
        </p:spPr>
        <p:txBody>
          <a:bodyPr wrap="none" anchor="ctr"/>
          <a:lstStyle/>
          <a:p>
            <a:pPr algn="ctr"/>
            <a:r>
              <a:rPr sz="1400">
                <a:solidFill>
                  <a:srgbClr val="D29922"/>
                </a:solidFill>
                <a:latin typeface="Aptos"/>
              </a:rPr>
              <a:t>Treat GH-300's domains as one coherent set — do not read the currently staged / duplicated headings as two additive 25–30% domains.</a:t>
            </a:r>
          </a:p>
        </p:txBody>
      </p:sp>
      <p:sp>
        <p:nvSpPr>
          <p:cNvPr id="14" name="TextBox"/>
          <p:cNvSpPr txBox="1"/>
          <p:nvPr/>
        </p:nvSpPr>
        <p:spPr>
          <a:xfrm>
            <a:off x="502920" y="6120000"/>
            <a:ext cx="9200000" cy="260000"/>
          </a:xfrm>
          <a:prstGeom prst="rect">
            <a:avLst/>
          </a:prstGeom>
        </p:spPr>
        <p:txBody>
          <a:bodyPr wrap="none"/>
          <a:lstStyle/>
          <a:p>
            <a:r>
              <a:rPr sz="1050">
                <a:solidFill>
                  <a:srgbClr val="8B949E"/>
                </a:solidFill>
                <a:latin typeface="Aptos"/>
              </a:rPr>
              <a:t>Source: Microsoft Learn — GH-300 &amp; GH-600 exam pages · learn.microsoft.com</a:t>
            </a:r>
          </a:p>
        </p:txBody>
      </p:sp>
      <p:sp>
        <p:nvSpPr>
          <p:cNvPr id="15" name="TextBox"/>
          <p:cNvSpPr txBox="1"/>
          <p:nvPr/>
        </p:nvSpPr>
        <p:spPr>
          <a:xfrm>
            <a:off x="10600000" y="6120000"/>
            <a:ext cx="1089080" cy="260000"/>
          </a:xfrm>
          <a:prstGeom prst="rect">
            <a:avLst/>
          </a:prstGeom>
        </p:spPr>
        <p:txBody>
          <a:bodyPr wrap="none"/>
          <a:lstStyle/>
          <a:p>
            <a:pPr algn="r"/>
            <a:r>
              <a:rPr sz="1050">
                <a:solidFill>
                  <a:srgbClr val="8B949E"/>
                </a:solidFill>
                <a:latin typeface="Aptos"/>
              </a:rPr>
              <a:t>B3 / B6</a:t>
            </a:r>
          </a:p>
        </p:txBody>
      </p:sp>
      <p:sp>
        <p:nvSpPr>
          <p:cNvPr id="16" name="Shape"/>
          <p:cNvSpPr/>
          <p:nvPr/>
        </p:nvSpPr>
        <p:spPr>
          <a:xfrm>
            <a:off x="502920" y="6730000"/>
            <a:ext cx="1788160" cy="62000"/>
          </a:xfrm>
          <a:prstGeom prst="rect">
            <a:avLst/>
          </a:prstGeom>
          <a:solidFill>
            <a:srgbClr val="30363D"/>
          </a:solidFill>
          <a:ln>
            <a:noFill/>
          </a:ln>
        </p:spPr>
        <p:txBody>
          <a:bodyPr/>
          <a:lstStyle/>
          <a:p>
            <a:endParaRPr/>
          </a:p>
        </p:txBody>
      </p:sp>
      <p:sp>
        <p:nvSpPr>
          <p:cNvPr id="17" name="Shape"/>
          <p:cNvSpPr/>
          <p:nvPr/>
        </p:nvSpPr>
        <p:spPr>
          <a:xfrm>
            <a:off x="2382520" y="6730000"/>
            <a:ext cx="1788160" cy="62000"/>
          </a:xfrm>
          <a:prstGeom prst="rect">
            <a:avLst/>
          </a:prstGeom>
          <a:solidFill>
            <a:srgbClr val="30363D"/>
          </a:solidFill>
          <a:ln>
            <a:noFill/>
          </a:ln>
        </p:spPr>
        <p:txBody>
          <a:bodyPr/>
          <a:lstStyle/>
          <a:p>
            <a:endParaRPr/>
          </a:p>
        </p:txBody>
      </p:sp>
      <p:sp>
        <p:nvSpPr>
          <p:cNvPr id="18" name="Shape"/>
          <p:cNvSpPr/>
          <p:nvPr/>
        </p:nvSpPr>
        <p:spPr>
          <a:xfrm>
            <a:off x="4262120" y="6730000"/>
            <a:ext cx="1788160" cy="62000"/>
          </a:xfrm>
          <a:prstGeom prst="rect">
            <a:avLst/>
          </a:prstGeom>
          <a:solidFill>
            <a:srgbClr val="30363D"/>
          </a:solidFill>
          <a:ln>
            <a:noFill/>
          </a:ln>
        </p:spPr>
        <p:txBody>
          <a:bodyPr/>
          <a:lstStyle/>
          <a:p>
            <a:endParaRPr/>
          </a:p>
        </p:txBody>
      </p:sp>
      <p:sp>
        <p:nvSpPr>
          <p:cNvPr id="19" name="Shape"/>
          <p:cNvSpPr/>
          <p:nvPr/>
        </p:nvSpPr>
        <p:spPr>
          <a:xfrm>
            <a:off x="6141720" y="6730000"/>
            <a:ext cx="1788160" cy="62000"/>
          </a:xfrm>
          <a:prstGeom prst="rect">
            <a:avLst/>
          </a:prstGeom>
          <a:solidFill>
            <a:srgbClr val="30363D"/>
          </a:solidFill>
          <a:ln>
            <a:noFill/>
          </a:ln>
        </p:spPr>
        <p:txBody>
          <a:bodyPr/>
          <a:lstStyle/>
          <a:p>
            <a:endParaRPr/>
          </a:p>
        </p:txBody>
      </p:sp>
      <p:sp>
        <p:nvSpPr>
          <p:cNvPr id="20" name="Shape"/>
          <p:cNvSpPr/>
          <p:nvPr/>
        </p:nvSpPr>
        <p:spPr>
          <a:xfrm>
            <a:off x="8021320" y="6730000"/>
            <a:ext cx="1788160" cy="62000"/>
          </a:xfrm>
          <a:prstGeom prst="rect">
            <a:avLst/>
          </a:prstGeom>
          <a:solidFill>
            <a:srgbClr val="30363D"/>
          </a:solidFill>
          <a:ln>
            <a:noFill/>
          </a:ln>
        </p:spPr>
        <p:txBody>
          <a:bodyPr/>
          <a:lstStyle/>
          <a:p>
            <a:endParaRPr/>
          </a:p>
        </p:txBody>
      </p:sp>
      <p:sp>
        <p:nvSpPr>
          <p:cNvPr id="21" name="Shape"/>
          <p:cNvSpPr/>
          <p:nvPr/>
        </p:nvSpPr>
        <p:spPr>
          <a:xfrm>
            <a:off x="9900920" y="6730000"/>
            <a:ext cx="1788160" cy="62000"/>
          </a:xfrm>
          <a:prstGeom prst="rect">
            <a:avLst/>
          </a:prstGeom>
          <a:solidFill>
            <a:srgbClr val="30363D"/>
          </a:solidFill>
          <a:ln>
            <a:noFill/>
          </a:ln>
        </p:spPr>
        <p:txBody>
          <a:bodyPr/>
          <a:lstStyle/>
          <a:p>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hape"/>
          <p:cNvSpPr/>
          <p:nvPr/>
        </p:nvSpPr>
        <p:spPr>
          <a:xfrm>
            <a:off x="0" y="0"/>
            <a:ext cx="12192000" cy="6858000"/>
          </a:xfrm>
          <a:prstGeom prst="rect">
            <a:avLst/>
          </a:prstGeom>
          <a:solidFill>
            <a:srgbClr val="0D1117"/>
          </a:solidFill>
          <a:ln>
            <a:noFill/>
          </a:ln>
        </p:spPr>
        <p:txBody>
          <a:bodyPr/>
          <a:lstStyle/>
          <a:p>
            <a:endParaRPr/>
          </a:p>
        </p:txBody>
      </p:sp>
      <p:sp>
        <p:nvSpPr>
          <p:cNvPr id="3" name="TextBox"/>
          <p:cNvSpPr txBox="1"/>
          <p:nvPr/>
        </p:nvSpPr>
        <p:spPr>
          <a:xfrm>
            <a:off x="502920" y="300000"/>
            <a:ext cx="6000000" cy="250000"/>
          </a:xfrm>
          <a:prstGeom prst="rect">
            <a:avLst/>
          </a:prstGeom>
        </p:spPr>
        <p:txBody>
          <a:bodyPr wrap="none"/>
          <a:lstStyle/>
          <a:p>
            <a:r>
              <a:rPr sz="1300" b="1" dirty="0">
                <a:solidFill>
                  <a:srgbClr val="8B949E"/>
                </a:solidFill>
                <a:latin typeface="Aptos Display"/>
              </a:rPr>
              <a:t>APPENDIX · B0</a:t>
            </a:r>
            <a:r>
              <a:rPr lang="en-GB" sz="1300" b="1" dirty="0">
                <a:solidFill>
                  <a:srgbClr val="8B949E"/>
                </a:solidFill>
                <a:latin typeface="Aptos Display"/>
              </a:rPr>
              <a:t>3</a:t>
            </a:r>
            <a:endParaRPr sz="1300" b="1" dirty="0">
              <a:solidFill>
                <a:srgbClr val="8B949E"/>
              </a:solidFill>
              <a:latin typeface="Aptos Display"/>
            </a:endParaRPr>
          </a:p>
        </p:txBody>
      </p:sp>
      <p:sp>
        <p:nvSpPr>
          <p:cNvPr id="4" name="TextBox"/>
          <p:cNvSpPr txBox="1"/>
          <p:nvPr/>
        </p:nvSpPr>
        <p:spPr>
          <a:xfrm>
            <a:off x="502920" y="560000"/>
            <a:ext cx="11186160" cy="700000"/>
          </a:xfrm>
          <a:prstGeom prst="rect">
            <a:avLst/>
          </a:prstGeom>
        </p:spPr>
        <p:txBody>
          <a:bodyPr wrap="none"/>
          <a:lstStyle/>
          <a:p>
            <a:r>
              <a:rPr sz="3000" b="1" dirty="0">
                <a:solidFill>
                  <a:srgbClr val="F0F6FC"/>
                </a:solidFill>
                <a:latin typeface="Aptos Display"/>
              </a:rPr>
              <a:t>Spec Kit </a:t>
            </a:r>
            <a:r>
              <a:rPr lang="en-GB" sz="3000" b="1" dirty="0">
                <a:solidFill>
                  <a:srgbClr val="F0F6FC"/>
                </a:solidFill>
                <a:latin typeface="Aptos Display"/>
              </a:rPr>
              <a:t>w</a:t>
            </a:r>
            <a:r>
              <a:rPr sz="3000" b="1" dirty="0" err="1">
                <a:solidFill>
                  <a:srgbClr val="F0F6FC"/>
                </a:solidFill>
                <a:latin typeface="Aptos Display"/>
              </a:rPr>
              <a:t>orkflow</a:t>
            </a:r>
            <a:endParaRPr sz="3000" b="1" dirty="0">
              <a:solidFill>
                <a:srgbClr val="F0F6FC"/>
              </a:solidFill>
              <a:latin typeface="Aptos Display"/>
            </a:endParaRPr>
          </a:p>
        </p:txBody>
      </p:sp>
      <p:sp>
        <p:nvSpPr>
          <p:cNvPr id="5" name="TextBox"/>
          <p:cNvSpPr txBox="1"/>
          <p:nvPr/>
        </p:nvSpPr>
        <p:spPr>
          <a:xfrm>
            <a:off x="502920" y="1500000"/>
            <a:ext cx="6800000" cy="280000"/>
          </a:xfrm>
          <a:prstGeom prst="rect">
            <a:avLst/>
          </a:prstGeom>
        </p:spPr>
        <p:txBody>
          <a:bodyPr wrap="none"/>
          <a:lstStyle/>
          <a:p>
            <a:r>
              <a:rPr sz="1500" b="1">
                <a:solidFill>
                  <a:srgbClr val="D29922"/>
                </a:solidFill>
                <a:latin typeface="Aptos"/>
              </a:rPr>
              <a:t>The nine-step path</a:t>
            </a:r>
          </a:p>
        </p:txBody>
      </p:sp>
      <p:sp>
        <p:nvSpPr>
          <p:cNvPr id="6" name="Shape"/>
          <p:cNvSpPr/>
          <p:nvPr/>
        </p:nvSpPr>
        <p:spPr>
          <a:xfrm>
            <a:off x="502920" y="1900000"/>
            <a:ext cx="3300000" cy="560000"/>
          </a:xfrm>
          <a:prstGeom prst="roundRect">
            <a:avLst/>
          </a:prstGeom>
          <a:solidFill>
            <a:srgbClr val="161B22"/>
          </a:solidFill>
          <a:ln w="12700">
            <a:solidFill>
              <a:srgbClr val="30363D"/>
            </a:solidFill>
          </a:ln>
        </p:spPr>
        <p:txBody>
          <a:bodyPr wrap="none" anchor="ctr"/>
          <a:lstStyle/>
          <a:p>
            <a:r>
              <a:rPr sz="1500" b="1">
                <a:solidFill>
                  <a:srgbClr val="F0F6FC"/>
                </a:solidFill>
                <a:latin typeface="Aptos"/>
              </a:rPr>
              <a:t>1   Constitution</a:t>
            </a:r>
          </a:p>
        </p:txBody>
      </p:sp>
      <p:sp>
        <p:nvSpPr>
          <p:cNvPr id="7" name="Shape"/>
          <p:cNvSpPr/>
          <p:nvPr/>
        </p:nvSpPr>
        <p:spPr>
          <a:xfrm>
            <a:off x="502920" y="2570000"/>
            <a:ext cx="3300000" cy="560000"/>
          </a:xfrm>
          <a:prstGeom prst="roundRect">
            <a:avLst/>
          </a:prstGeom>
          <a:solidFill>
            <a:srgbClr val="161B22"/>
          </a:solidFill>
          <a:ln w="12700">
            <a:solidFill>
              <a:srgbClr val="30363D"/>
            </a:solidFill>
          </a:ln>
        </p:spPr>
        <p:txBody>
          <a:bodyPr wrap="none" anchor="ctr"/>
          <a:lstStyle/>
          <a:p>
            <a:r>
              <a:rPr sz="1500" b="1">
                <a:solidFill>
                  <a:srgbClr val="F0F6FC"/>
                </a:solidFill>
                <a:latin typeface="Aptos"/>
              </a:rPr>
              <a:t>2   Specify</a:t>
            </a:r>
          </a:p>
        </p:txBody>
      </p:sp>
      <p:sp>
        <p:nvSpPr>
          <p:cNvPr id="8" name="Shape"/>
          <p:cNvSpPr/>
          <p:nvPr/>
        </p:nvSpPr>
        <p:spPr>
          <a:xfrm>
            <a:off x="502920" y="3240000"/>
            <a:ext cx="3300000" cy="560000"/>
          </a:xfrm>
          <a:prstGeom prst="roundRect">
            <a:avLst/>
          </a:prstGeom>
          <a:solidFill>
            <a:srgbClr val="161B22"/>
          </a:solidFill>
          <a:ln w="12700">
            <a:solidFill>
              <a:srgbClr val="30363D"/>
            </a:solidFill>
          </a:ln>
        </p:spPr>
        <p:txBody>
          <a:bodyPr wrap="none" anchor="ctr"/>
          <a:lstStyle/>
          <a:p>
            <a:r>
              <a:rPr sz="1500" b="1">
                <a:solidFill>
                  <a:srgbClr val="F0F6FC"/>
                </a:solidFill>
                <a:latin typeface="Aptos"/>
              </a:rPr>
              <a:t>3   Clarify</a:t>
            </a:r>
          </a:p>
        </p:txBody>
      </p:sp>
      <p:sp>
        <p:nvSpPr>
          <p:cNvPr id="9" name="Shape"/>
          <p:cNvSpPr/>
          <p:nvPr/>
        </p:nvSpPr>
        <p:spPr>
          <a:xfrm>
            <a:off x="502920" y="3910000"/>
            <a:ext cx="3300000" cy="560000"/>
          </a:xfrm>
          <a:prstGeom prst="roundRect">
            <a:avLst/>
          </a:prstGeom>
          <a:solidFill>
            <a:srgbClr val="161B22"/>
          </a:solidFill>
          <a:ln w="12700">
            <a:solidFill>
              <a:srgbClr val="30363D"/>
            </a:solidFill>
          </a:ln>
        </p:spPr>
        <p:txBody>
          <a:bodyPr wrap="none" anchor="ctr"/>
          <a:lstStyle/>
          <a:p>
            <a:r>
              <a:rPr sz="1500" b="1">
                <a:solidFill>
                  <a:srgbClr val="F0F6FC"/>
                </a:solidFill>
                <a:latin typeface="Aptos"/>
              </a:rPr>
              <a:t>4   Plan</a:t>
            </a:r>
          </a:p>
        </p:txBody>
      </p:sp>
      <p:sp>
        <p:nvSpPr>
          <p:cNvPr id="10" name="Shape"/>
          <p:cNvSpPr/>
          <p:nvPr/>
        </p:nvSpPr>
        <p:spPr>
          <a:xfrm>
            <a:off x="502920" y="4580000"/>
            <a:ext cx="3300000" cy="560000"/>
          </a:xfrm>
          <a:prstGeom prst="roundRect">
            <a:avLst/>
          </a:prstGeom>
          <a:solidFill>
            <a:srgbClr val="161B22"/>
          </a:solidFill>
          <a:ln w="12700">
            <a:solidFill>
              <a:srgbClr val="30363D"/>
            </a:solidFill>
          </a:ln>
        </p:spPr>
        <p:txBody>
          <a:bodyPr wrap="none" anchor="ctr"/>
          <a:lstStyle/>
          <a:p>
            <a:r>
              <a:rPr sz="1500" b="1">
                <a:solidFill>
                  <a:srgbClr val="F0F6FC"/>
                </a:solidFill>
                <a:latin typeface="Aptos"/>
              </a:rPr>
              <a:t>5   Tasks</a:t>
            </a:r>
          </a:p>
        </p:txBody>
      </p:sp>
      <p:sp>
        <p:nvSpPr>
          <p:cNvPr id="12" name="Shape"/>
          <p:cNvSpPr/>
          <p:nvPr/>
        </p:nvSpPr>
        <p:spPr>
          <a:xfrm>
            <a:off x="3950000" y="2570000"/>
            <a:ext cx="3300000" cy="560000"/>
          </a:xfrm>
          <a:prstGeom prst="roundRect">
            <a:avLst/>
          </a:prstGeom>
          <a:solidFill>
            <a:srgbClr val="161B22"/>
          </a:solidFill>
          <a:ln w="12700">
            <a:solidFill>
              <a:srgbClr val="30363D"/>
            </a:solidFill>
          </a:ln>
        </p:spPr>
        <p:txBody>
          <a:bodyPr wrap="none" anchor="ctr"/>
          <a:lstStyle/>
          <a:p>
            <a:r>
              <a:rPr sz="1500" b="1">
                <a:solidFill>
                  <a:srgbClr val="F0F6FC"/>
                </a:solidFill>
                <a:latin typeface="Aptos"/>
              </a:rPr>
              <a:t>7   Implement</a:t>
            </a:r>
          </a:p>
        </p:txBody>
      </p:sp>
      <p:sp>
        <p:nvSpPr>
          <p:cNvPr id="13" name="Shape"/>
          <p:cNvSpPr/>
          <p:nvPr/>
        </p:nvSpPr>
        <p:spPr>
          <a:xfrm>
            <a:off x="3950000" y="3240000"/>
            <a:ext cx="3300000" cy="560000"/>
          </a:xfrm>
          <a:prstGeom prst="roundRect">
            <a:avLst/>
          </a:prstGeom>
          <a:solidFill>
            <a:srgbClr val="161B22"/>
          </a:solidFill>
          <a:ln w="12700">
            <a:solidFill>
              <a:srgbClr val="30363D"/>
            </a:solidFill>
          </a:ln>
        </p:spPr>
        <p:txBody>
          <a:bodyPr wrap="none" anchor="ctr"/>
          <a:lstStyle/>
          <a:p>
            <a:r>
              <a:rPr sz="1500" b="1">
                <a:solidFill>
                  <a:srgbClr val="F0F6FC"/>
                </a:solidFill>
                <a:latin typeface="Aptos"/>
              </a:rPr>
              <a:t>8   Checklist</a:t>
            </a:r>
          </a:p>
        </p:txBody>
      </p:sp>
      <p:sp>
        <p:nvSpPr>
          <p:cNvPr id="14" name="Shape"/>
          <p:cNvSpPr/>
          <p:nvPr/>
        </p:nvSpPr>
        <p:spPr>
          <a:xfrm>
            <a:off x="3950000" y="3910000"/>
            <a:ext cx="3300000" cy="560000"/>
          </a:xfrm>
          <a:prstGeom prst="roundRect">
            <a:avLst/>
          </a:prstGeom>
          <a:solidFill>
            <a:srgbClr val="161B22"/>
          </a:solidFill>
          <a:ln w="12700">
            <a:solidFill>
              <a:srgbClr val="30363D"/>
            </a:solidFill>
          </a:ln>
        </p:spPr>
        <p:txBody>
          <a:bodyPr wrap="none" anchor="ctr"/>
          <a:lstStyle/>
          <a:p>
            <a:r>
              <a:rPr sz="1500" b="1">
                <a:solidFill>
                  <a:srgbClr val="F0F6FC"/>
                </a:solidFill>
                <a:latin typeface="Aptos"/>
              </a:rPr>
              <a:t>9   Converge</a:t>
            </a:r>
          </a:p>
        </p:txBody>
      </p:sp>
      <p:sp>
        <p:nvSpPr>
          <p:cNvPr id="15" name="Shape"/>
          <p:cNvSpPr/>
          <p:nvPr/>
        </p:nvSpPr>
        <p:spPr>
          <a:xfrm>
            <a:off x="7500000" y="1900000"/>
            <a:ext cx="4189080" cy="1000000"/>
          </a:xfrm>
          <a:prstGeom prst="roundRect">
            <a:avLst/>
          </a:prstGeom>
          <a:solidFill>
            <a:srgbClr val="21262D"/>
          </a:solidFill>
          <a:ln w="12700">
            <a:solidFill>
              <a:srgbClr val="D29922"/>
            </a:solidFill>
          </a:ln>
        </p:spPr>
        <p:txBody>
          <a:bodyPr/>
          <a:lstStyle/>
          <a:p>
            <a:endParaRPr/>
          </a:p>
        </p:txBody>
      </p:sp>
      <p:sp>
        <p:nvSpPr>
          <p:cNvPr id="16" name="TextBox"/>
          <p:cNvSpPr txBox="1"/>
          <p:nvPr/>
        </p:nvSpPr>
        <p:spPr>
          <a:xfrm>
            <a:off x="7700000" y="2020000"/>
            <a:ext cx="3789080" cy="320000"/>
          </a:xfrm>
          <a:prstGeom prst="rect">
            <a:avLst/>
          </a:prstGeom>
        </p:spPr>
        <p:txBody>
          <a:bodyPr wrap="none"/>
          <a:lstStyle/>
          <a:p>
            <a:r>
              <a:rPr sz="1600" b="1">
                <a:solidFill>
                  <a:srgbClr val="D29922"/>
                </a:solidFill>
                <a:latin typeface="Aptos Display"/>
              </a:rPr>
              <a:t>Short path</a:t>
            </a:r>
          </a:p>
        </p:txBody>
      </p:sp>
      <p:sp>
        <p:nvSpPr>
          <p:cNvPr id="17" name="TextBox"/>
          <p:cNvSpPr txBox="1"/>
          <p:nvPr/>
        </p:nvSpPr>
        <p:spPr>
          <a:xfrm>
            <a:off x="7700000" y="2420000"/>
            <a:ext cx="3789080" cy="380000"/>
          </a:xfrm>
          <a:prstGeom prst="rect">
            <a:avLst/>
          </a:prstGeom>
        </p:spPr>
        <p:txBody>
          <a:bodyPr/>
          <a:lstStyle/>
          <a:p>
            <a:r>
              <a:rPr sz="1500">
                <a:solidFill>
                  <a:srgbClr val="F0F6FC"/>
                </a:solidFill>
                <a:latin typeface="Aptos"/>
              </a:rPr>
              <a:t>Specify → Plan → Tasks → Implement</a:t>
            </a:r>
          </a:p>
        </p:txBody>
      </p:sp>
      <p:sp>
        <p:nvSpPr>
          <p:cNvPr id="18" name="Shape"/>
          <p:cNvSpPr/>
          <p:nvPr/>
        </p:nvSpPr>
        <p:spPr>
          <a:xfrm>
            <a:off x="7500000" y="3040000"/>
            <a:ext cx="4189080" cy="1100000"/>
          </a:xfrm>
          <a:prstGeom prst="roundRect">
            <a:avLst/>
          </a:prstGeom>
          <a:solidFill>
            <a:srgbClr val="21262D"/>
          </a:solidFill>
          <a:ln w="12700">
            <a:solidFill>
              <a:srgbClr val="30363D"/>
            </a:solidFill>
          </a:ln>
        </p:spPr>
        <p:txBody>
          <a:bodyPr/>
          <a:lstStyle/>
          <a:p>
            <a:endParaRPr/>
          </a:p>
        </p:txBody>
      </p:sp>
      <p:sp>
        <p:nvSpPr>
          <p:cNvPr id="19" name="TextBox"/>
          <p:cNvSpPr txBox="1"/>
          <p:nvPr/>
        </p:nvSpPr>
        <p:spPr>
          <a:xfrm>
            <a:off x="7700000" y="3160000"/>
            <a:ext cx="3789080" cy="320000"/>
          </a:xfrm>
          <a:prstGeom prst="rect">
            <a:avLst/>
          </a:prstGeom>
        </p:spPr>
        <p:txBody>
          <a:bodyPr wrap="none"/>
          <a:lstStyle/>
          <a:p>
            <a:r>
              <a:rPr sz="1600" b="1">
                <a:solidFill>
                  <a:srgbClr val="F0F6FC"/>
                </a:solidFill>
                <a:latin typeface="Aptos Display"/>
              </a:rPr>
              <a:t>Artifacts</a:t>
            </a:r>
          </a:p>
        </p:txBody>
      </p:sp>
      <p:sp>
        <p:nvSpPr>
          <p:cNvPr id="20" name="TextBox"/>
          <p:cNvSpPr txBox="1"/>
          <p:nvPr/>
        </p:nvSpPr>
        <p:spPr>
          <a:xfrm>
            <a:off x="7700000" y="3560000"/>
            <a:ext cx="3789080" cy="520000"/>
          </a:xfrm>
          <a:prstGeom prst="rect">
            <a:avLst/>
          </a:prstGeom>
        </p:spPr>
        <p:txBody>
          <a:bodyPr/>
          <a:lstStyle/>
          <a:p>
            <a:r>
              <a:rPr sz="1400">
                <a:solidFill>
                  <a:srgbClr val="8B949E"/>
                </a:solidFill>
                <a:latin typeface="Consolas"/>
              </a:rPr>
              <a:t>constitution.md · spec.md · plan.md · tasks.md</a:t>
            </a:r>
          </a:p>
        </p:txBody>
      </p:sp>
      <p:sp>
        <p:nvSpPr>
          <p:cNvPr id="21" name="Shape"/>
          <p:cNvSpPr/>
          <p:nvPr/>
        </p:nvSpPr>
        <p:spPr>
          <a:xfrm>
            <a:off x="7500000" y="4280000"/>
            <a:ext cx="4189080" cy="1100000"/>
          </a:xfrm>
          <a:prstGeom prst="roundRect">
            <a:avLst/>
          </a:prstGeom>
          <a:solidFill>
            <a:srgbClr val="21262D"/>
          </a:solidFill>
          <a:ln w="12700">
            <a:solidFill>
              <a:srgbClr val="30363D"/>
            </a:solidFill>
          </a:ln>
        </p:spPr>
        <p:txBody>
          <a:bodyPr/>
          <a:lstStyle/>
          <a:p>
            <a:endParaRPr/>
          </a:p>
        </p:txBody>
      </p:sp>
      <p:sp>
        <p:nvSpPr>
          <p:cNvPr id="22" name="TextBox"/>
          <p:cNvSpPr txBox="1"/>
          <p:nvPr/>
        </p:nvSpPr>
        <p:spPr>
          <a:xfrm>
            <a:off x="7700000" y="4400000"/>
            <a:ext cx="3789080" cy="320000"/>
          </a:xfrm>
          <a:prstGeom prst="rect">
            <a:avLst/>
          </a:prstGeom>
        </p:spPr>
        <p:txBody>
          <a:bodyPr wrap="none"/>
          <a:lstStyle/>
          <a:p>
            <a:r>
              <a:rPr sz="1600" b="1">
                <a:solidFill>
                  <a:srgbClr val="F0F6FC"/>
                </a:solidFill>
                <a:latin typeface="Aptos Display"/>
              </a:rPr>
              <a:t>Caveat</a:t>
            </a:r>
          </a:p>
        </p:txBody>
      </p:sp>
      <p:sp>
        <p:nvSpPr>
          <p:cNvPr id="23" name="TextBox"/>
          <p:cNvSpPr txBox="1"/>
          <p:nvPr/>
        </p:nvSpPr>
        <p:spPr>
          <a:xfrm>
            <a:off x="7700000" y="4800000"/>
            <a:ext cx="3789080" cy="520000"/>
          </a:xfrm>
          <a:prstGeom prst="rect">
            <a:avLst/>
          </a:prstGeom>
        </p:spPr>
        <p:txBody>
          <a:bodyPr/>
          <a:lstStyle/>
          <a:p>
            <a:r>
              <a:rPr sz="1350">
                <a:solidFill>
                  <a:srgbClr val="8B949E"/>
                </a:solidFill>
                <a:latin typeface="Aptos"/>
              </a:rPr>
              <a:t>Invocation syntax varies by agent; integrations are evolving — verify current commands.</a:t>
            </a:r>
          </a:p>
        </p:txBody>
      </p:sp>
      <p:sp>
        <p:nvSpPr>
          <p:cNvPr id="24" name="TextBox"/>
          <p:cNvSpPr txBox="1"/>
          <p:nvPr/>
        </p:nvSpPr>
        <p:spPr>
          <a:xfrm>
            <a:off x="502920" y="6120000"/>
            <a:ext cx="9200000" cy="260000"/>
          </a:xfrm>
          <a:prstGeom prst="rect">
            <a:avLst/>
          </a:prstGeom>
        </p:spPr>
        <p:txBody>
          <a:bodyPr wrap="none"/>
          <a:lstStyle/>
          <a:p>
            <a:r>
              <a:rPr sz="1050">
                <a:solidFill>
                  <a:srgbClr val="8B949E"/>
                </a:solidFill>
                <a:latin typeface="Aptos"/>
              </a:rPr>
              <a:t>Source: Spec Kit — quick start &amp; integrations · github.com/github/spec-kit · github.github.io/spec-kit</a:t>
            </a:r>
          </a:p>
        </p:txBody>
      </p:sp>
      <p:sp>
        <p:nvSpPr>
          <p:cNvPr id="25" name="TextBox"/>
          <p:cNvSpPr txBox="1"/>
          <p:nvPr/>
        </p:nvSpPr>
        <p:spPr>
          <a:xfrm>
            <a:off x="10600000" y="6120000"/>
            <a:ext cx="1089080" cy="260000"/>
          </a:xfrm>
          <a:prstGeom prst="rect">
            <a:avLst/>
          </a:prstGeom>
        </p:spPr>
        <p:txBody>
          <a:bodyPr wrap="none"/>
          <a:lstStyle/>
          <a:p>
            <a:pPr algn="r"/>
            <a:r>
              <a:rPr sz="1050">
                <a:solidFill>
                  <a:srgbClr val="8B949E"/>
                </a:solidFill>
                <a:latin typeface="Aptos"/>
              </a:rPr>
              <a:t>B4 / B6</a:t>
            </a:r>
          </a:p>
        </p:txBody>
      </p:sp>
      <p:sp>
        <p:nvSpPr>
          <p:cNvPr id="26" name="Shape"/>
          <p:cNvSpPr/>
          <p:nvPr/>
        </p:nvSpPr>
        <p:spPr>
          <a:xfrm>
            <a:off x="502920" y="6730000"/>
            <a:ext cx="1788160" cy="62000"/>
          </a:xfrm>
          <a:prstGeom prst="rect">
            <a:avLst/>
          </a:prstGeom>
          <a:solidFill>
            <a:srgbClr val="30363D"/>
          </a:solidFill>
          <a:ln>
            <a:noFill/>
          </a:ln>
        </p:spPr>
        <p:txBody>
          <a:bodyPr/>
          <a:lstStyle/>
          <a:p>
            <a:endParaRPr/>
          </a:p>
        </p:txBody>
      </p:sp>
      <p:sp>
        <p:nvSpPr>
          <p:cNvPr id="27" name="Shape"/>
          <p:cNvSpPr/>
          <p:nvPr/>
        </p:nvSpPr>
        <p:spPr>
          <a:xfrm>
            <a:off x="2382520" y="6730000"/>
            <a:ext cx="1788160" cy="62000"/>
          </a:xfrm>
          <a:prstGeom prst="rect">
            <a:avLst/>
          </a:prstGeom>
          <a:solidFill>
            <a:srgbClr val="30363D"/>
          </a:solidFill>
          <a:ln>
            <a:noFill/>
          </a:ln>
        </p:spPr>
        <p:txBody>
          <a:bodyPr/>
          <a:lstStyle/>
          <a:p>
            <a:endParaRPr/>
          </a:p>
        </p:txBody>
      </p:sp>
      <p:sp>
        <p:nvSpPr>
          <p:cNvPr id="28" name="Shape"/>
          <p:cNvSpPr/>
          <p:nvPr/>
        </p:nvSpPr>
        <p:spPr>
          <a:xfrm>
            <a:off x="4262120" y="6730000"/>
            <a:ext cx="1788160" cy="62000"/>
          </a:xfrm>
          <a:prstGeom prst="rect">
            <a:avLst/>
          </a:prstGeom>
          <a:solidFill>
            <a:srgbClr val="30363D"/>
          </a:solidFill>
          <a:ln>
            <a:noFill/>
          </a:ln>
        </p:spPr>
        <p:txBody>
          <a:bodyPr/>
          <a:lstStyle/>
          <a:p>
            <a:endParaRPr/>
          </a:p>
        </p:txBody>
      </p:sp>
      <p:sp>
        <p:nvSpPr>
          <p:cNvPr id="29" name="Shape"/>
          <p:cNvSpPr/>
          <p:nvPr/>
        </p:nvSpPr>
        <p:spPr>
          <a:xfrm>
            <a:off x="6141720" y="6730000"/>
            <a:ext cx="1788160" cy="62000"/>
          </a:xfrm>
          <a:prstGeom prst="rect">
            <a:avLst/>
          </a:prstGeom>
          <a:solidFill>
            <a:srgbClr val="30363D"/>
          </a:solidFill>
          <a:ln>
            <a:noFill/>
          </a:ln>
        </p:spPr>
        <p:txBody>
          <a:bodyPr/>
          <a:lstStyle/>
          <a:p>
            <a:endParaRPr/>
          </a:p>
        </p:txBody>
      </p:sp>
      <p:sp>
        <p:nvSpPr>
          <p:cNvPr id="30" name="Shape"/>
          <p:cNvSpPr/>
          <p:nvPr/>
        </p:nvSpPr>
        <p:spPr>
          <a:xfrm>
            <a:off x="8021320" y="6730000"/>
            <a:ext cx="1788160" cy="62000"/>
          </a:xfrm>
          <a:prstGeom prst="rect">
            <a:avLst/>
          </a:prstGeom>
          <a:solidFill>
            <a:srgbClr val="30363D"/>
          </a:solidFill>
          <a:ln>
            <a:noFill/>
          </a:ln>
        </p:spPr>
        <p:txBody>
          <a:bodyPr/>
          <a:lstStyle/>
          <a:p>
            <a:endParaRPr/>
          </a:p>
        </p:txBody>
      </p:sp>
      <p:sp>
        <p:nvSpPr>
          <p:cNvPr id="31" name="Shape"/>
          <p:cNvSpPr/>
          <p:nvPr/>
        </p:nvSpPr>
        <p:spPr>
          <a:xfrm>
            <a:off x="9900920" y="6730000"/>
            <a:ext cx="1788160" cy="62000"/>
          </a:xfrm>
          <a:prstGeom prst="rect">
            <a:avLst/>
          </a:prstGeom>
          <a:solidFill>
            <a:srgbClr val="30363D"/>
          </a:solidFill>
          <a:ln>
            <a:noFill/>
          </a:ln>
        </p:spPr>
        <p:txBody>
          <a:bodyPr/>
          <a:lstStyle/>
          <a:p>
            <a:endParaRPr/>
          </a:p>
        </p:txBody>
      </p:sp>
      <p:sp>
        <p:nvSpPr>
          <p:cNvPr id="35" name="Shape">
            <a:extLst>
              <a:ext uri="{FF2B5EF4-FFF2-40B4-BE49-F238E27FC236}">
                <a16:creationId xmlns:a16="http://schemas.microsoft.com/office/drawing/2014/main" id="{69285784-6E90-DEE1-24AE-071E2EF1CC9E}"/>
              </a:ext>
            </a:extLst>
          </p:cNvPr>
          <p:cNvSpPr/>
          <p:nvPr/>
        </p:nvSpPr>
        <p:spPr>
          <a:xfrm>
            <a:off x="3950000" y="1905306"/>
            <a:ext cx="3300000" cy="560000"/>
          </a:xfrm>
          <a:prstGeom prst="roundRect">
            <a:avLst/>
          </a:prstGeom>
          <a:solidFill>
            <a:srgbClr val="161B22"/>
          </a:solidFill>
          <a:ln w="12700">
            <a:solidFill>
              <a:srgbClr val="30363D"/>
            </a:solidFill>
          </a:ln>
        </p:spPr>
        <p:txBody>
          <a:bodyPr wrap="none" anchor="ctr"/>
          <a:lstStyle/>
          <a:p>
            <a:r>
              <a:rPr lang="en-GB" sz="1500" b="1" dirty="0">
                <a:solidFill>
                  <a:srgbClr val="F0F6FC"/>
                </a:solidFill>
                <a:latin typeface="Aptos"/>
              </a:rPr>
              <a:t>6</a:t>
            </a:r>
            <a:r>
              <a:rPr sz="1500" b="1" dirty="0">
                <a:solidFill>
                  <a:srgbClr val="F0F6FC"/>
                </a:solidFill>
                <a:latin typeface="Aptos"/>
              </a:rPr>
              <a:t>   </a:t>
            </a:r>
            <a:r>
              <a:rPr lang="en-GB" sz="1500" b="1" dirty="0">
                <a:solidFill>
                  <a:srgbClr val="F0F6FC"/>
                </a:solidFill>
                <a:latin typeface="Aptos"/>
              </a:rPr>
              <a:t>Analyse (read-only)</a:t>
            </a:r>
            <a:endParaRPr sz="1500" b="1" dirty="0">
              <a:solidFill>
                <a:srgbClr val="F0F6FC"/>
              </a:solidFill>
              <a:latin typeface="Apto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hape"/>
          <p:cNvSpPr/>
          <p:nvPr/>
        </p:nvSpPr>
        <p:spPr>
          <a:xfrm>
            <a:off x="0" y="0"/>
            <a:ext cx="12192000" cy="6858000"/>
          </a:xfrm>
          <a:prstGeom prst="rect">
            <a:avLst/>
          </a:prstGeom>
          <a:solidFill>
            <a:srgbClr val="0D1117"/>
          </a:solidFill>
          <a:ln>
            <a:noFill/>
          </a:ln>
        </p:spPr>
        <p:txBody>
          <a:bodyPr/>
          <a:lstStyle/>
          <a:p>
            <a:endParaRPr/>
          </a:p>
        </p:txBody>
      </p:sp>
      <p:sp>
        <p:nvSpPr>
          <p:cNvPr id="3" name="TextBox"/>
          <p:cNvSpPr txBox="1"/>
          <p:nvPr/>
        </p:nvSpPr>
        <p:spPr>
          <a:xfrm>
            <a:off x="502920" y="300000"/>
            <a:ext cx="6000000" cy="250000"/>
          </a:xfrm>
          <a:prstGeom prst="rect">
            <a:avLst/>
          </a:prstGeom>
        </p:spPr>
        <p:txBody>
          <a:bodyPr wrap="none"/>
          <a:lstStyle/>
          <a:p>
            <a:r>
              <a:rPr sz="1300" b="1" dirty="0">
                <a:solidFill>
                  <a:srgbClr val="8B949E"/>
                </a:solidFill>
                <a:latin typeface="Aptos Display"/>
              </a:rPr>
              <a:t>APPENDIX · B0</a:t>
            </a:r>
            <a:r>
              <a:rPr lang="en-GB" sz="1300" b="1" dirty="0">
                <a:solidFill>
                  <a:srgbClr val="8B949E"/>
                </a:solidFill>
                <a:latin typeface="Aptos Display"/>
              </a:rPr>
              <a:t>4</a:t>
            </a:r>
            <a:endParaRPr sz="1300" b="1" dirty="0">
              <a:solidFill>
                <a:srgbClr val="8B949E"/>
              </a:solidFill>
              <a:latin typeface="Aptos Display"/>
            </a:endParaRPr>
          </a:p>
        </p:txBody>
      </p:sp>
      <p:sp>
        <p:nvSpPr>
          <p:cNvPr id="4" name="TextBox"/>
          <p:cNvSpPr txBox="1"/>
          <p:nvPr/>
        </p:nvSpPr>
        <p:spPr>
          <a:xfrm>
            <a:off x="502920" y="560000"/>
            <a:ext cx="11186160" cy="700000"/>
          </a:xfrm>
          <a:prstGeom prst="rect">
            <a:avLst/>
          </a:prstGeom>
        </p:spPr>
        <p:txBody>
          <a:bodyPr wrap="none"/>
          <a:lstStyle/>
          <a:p>
            <a:r>
              <a:rPr sz="3000" b="1">
                <a:solidFill>
                  <a:srgbClr val="F0F6FC"/>
                </a:solidFill>
                <a:latin typeface="Aptos Display"/>
              </a:rPr>
              <a:t>Source index</a:t>
            </a:r>
          </a:p>
        </p:txBody>
      </p:sp>
      <p:sp>
        <p:nvSpPr>
          <p:cNvPr id="5" name="Shape"/>
          <p:cNvSpPr/>
          <p:nvPr/>
        </p:nvSpPr>
        <p:spPr>
          <a:xfrm>
            <a:off x="502920" y="1650000"/>
            <a:ext cx="5443080" cy="1500000"/>
          </a:xfrm>
          <a:prstGeom prst="roundRect">
            <a:avLst/>
          </a:prstGeom>
          <a:solidFill>
            <a:srgbClr val="161B22"/>
          </a:solidFill>
          <a:ln w="12700">
            <a:solidFill>
              <a:srgbClr val="2F81F7"/>
            </a:solidFill>
          </a:ln>
        </p:spPr>
        <p:txBody>
          <a:bodyPr/>
          <a:lstStyle/>
          <a:p>
            <a:endParaRPr/>
          </a:p>
        </p:txBody>
      </p:sp>
      <p:sp>
        <p:nvSpPr>
          <p:cNvPr id="6" name="TextBox"/>
          <p:cNvSpPr txBox="1"/>
          <p:nvPr/>
        </p:nvSpPr>
        <p:spPr>
          <a:xfrm>
            <a:off x="702920" y="1790000"/>
            <a:ext cx="5043080" cy="360000"/>
          </a:xfrm>
          <a:prstGeom prst="rect">
            <a:avLst/>
          </a:prstGeom>
        </p:spPr>
        <p:txBody>
          <a:bodyPr wrap="none"/>
          <a:lstStyle/>
          <a:p>
            <a:r>
              <a:rPr sz="1700" b="1">
                <a:solidFill>
                  <a:srgbClr val="2F81F7"/>
                </a:solidFill>
                <a:latin typeface="Aptos Display"/>
              </a:rPr>
              <a:t>Product documentation</a:t>
            </a:r>
          </a:p>
        </p:txBody>
      </p:sp>
      <p:sp>
        <p:nvSpPr>
          <p:cNvPr id="7" name="TextBox"/>
          <p:cNvSpPr txBox="1"/>
          <p:nvPr/>
        </p:nvSpPr>
        <p:spPr>
          <a:xfrm>
            <a:off x="702920" y="2240000"/>
            <a:ext cx="5043080" cy="760000"/>
          </a:xfrm>
          <a:prstGeom prst="rect">
            <a:avLst/>
          </a:prstGeom>
        </p:spPr>
        <p:txBody>
          <a:bodyPr/>
          <a:lstStyle/>
          <a:p>
            <a:pPr>
              <a:lnSpc>
                <a:spcPct val="140000"/>
              </a:lnSpc>
            </a:pPr>
            <a:r>
              <a:rPr sz="1500" dirty="0">
                <a:solidFill>
                  <a:srgbClr val="F0F6FC"/>
                </a:solidFill>
                <a:latin typeface="Consolas"/>
              </a:rPr>
              <a:t>docs.github.com/copilot</a:t>
            </a:r>
          </a:p>
          <a:p>
            <a:pPr>
              <a:lnSpc>
                <a:spcPct val="140000"/>
              </a:lnSpc>
            </a:pPr>
            <a:r>
              <a:rPr sz="1500" dirty="0">
                <a:solidFill>
                  <a:srgbClr val="F0F6FC"/>
                </a:solidFill>
                <a:latin typeface="Consolas"/>
              </a:rPr>
              <a:t>code.visualstudio.com/docs</a:t>
            </a:r>
            <a:r>
              <a:rPr lang="en-GB" sz="1500" dirty="0">
                <a:solidFill>
                  <a:srgbClr val="F0F6FC"/>
                </a:solidFill>
                <a:latin typeface="Consolas"/>
              </a:rPr>
              <a:t>/agents</a:t>
            </a:r>
            <a:endParaRPr sz="1500" dirty="0">
              <a:solidFill>
                <a:srgbClr val="F0F6FC"/>
              </a:solidFill>
              <a:latin typeface="Consolas"/>
            </a:endParaRPr>
          </a:p>
        </p:txBody>
      </p:sp>
      <p:sp>
        <p:nvSpPr>
          <p:cNvPr id="8" name="Shape"/>
          <p:cNvSpPr/>
          <p:nvPr/>
        </p:nvSpPr>
        <p:spPr>
          <a:xfrm>
            <a:off x="6246000" y="1650000"/>
            <a:ext cx="5443080" cy="1500000"/>
          </a:xfrm>
          <a:prstGeom prst="roundRect">
            <a:avLst/>
          </a:prstGeom>
          <a:solidFill>
            <a:srgbClr val="161B22"/>
          </a:solidFill>
          <a:ln w="12700">
            <a:solidFill>
              <a:srgbClr val="3FB950"/>
            </a:solidFill>
          </a:ln>
        </p:spPr>
        <p:txBody>
          <a:bodyPr/>
          <a:lstStyle/>
          <a:p>
            <a:endParaRPr/>
          </a:p>
        </p:txBody>
      </p:sp>
      <p:sp>
        <p:nvSpPr>
          <p:cNvPr id="9" name="TextBox"/>
          <p:cNvSpPr txBox="1"/>
          <p:nvPr/>
        </p:nvSpPr>
        <p:spPr>
          <a:xfrm>
            <a:off x="6446000" y="1790000"/>
            <a:ext cx="5043080" cy="360000"/>
          </a:xfrm>
          <a:prstGeom prst="rect">
            <a:avLst/>
          </a:prstGeom>
        </p:spPr>
        <p:txBody>
          <a:bodyPr wrap="none"/>
          <a:lstStyle/>
          <a:p>
            <a:r>
              <a:rPr sz="1700" b="1">
                <a:solidFill>
                  <a:srgbClr val="3FB950"/>
                </a:solidFill>
                <a:latin typeface="Aptos Display"/>
              </a:rPr>
              <a:t>Certification</a:t>
            </a:r>
          </a:p>
        </p:txBody>
      </p:sp>
      <p:sp>
        <p:nvSpPr>
          <p:cNvPr id="10" name="TextBox"/>
          <p:cNvSpPr txBox="1"/>
          <p:nvPr/>
        </p:nvSpPr>
        <p:spPr>
          <a:xfrm>
            <a:off x="6446000" y="2240000"/>
            <a:ext cx="5043080" cy="760000"/>
          </a:xfrm>
          <a:prstGeom prst="rect">
            <a:avLst/>
          </a:prstGeom>
        </p:spPr>
        <p:txBody>
          <a:bodyPr/>
          <a:lstStyle/>
          <a:p>
            <a:pPr>
              <a:lnSpc>
                <a:spcPct val="140000"/>
              </a:lnSpc>
            </a:pPr>
            <a:r>
              <a:rPr sz="1500">
                <a:solidFill>
                  <a:srgbClr val="F0F6FC"/>
                </a:solidFill>
                <a:latin typeface="Consolas"/>
              </a:rPr>
              <a:t>learn.microsoft.com</a:t>
            </a:r>
          </a:p>
          <a:p>
            <a:pPr>
              <a:lnSpc>
                <a:spcPct val="140000"/>
              </a:lnSpc>
            </a:pPr>
            <a:r>
              <a:rPr sz="1500">
                <a:solidFill>
                  <a:srgbClr val="F0F6FC"/>
                </a:solidFill>
                <a:latin typeface="Consolas"/>
              </a:rPr>
              <a:t>GH-300  ·  GH-600</a:t>
            </a:r>
          </a:p>
        </p:txBody>
      </p:sp>
      <p:sp>
        <p:nvSpPr>
          <p:cNvPr id="11" name="Shape"/>
          <p:cNvSpPr/>
          <p:nvPr/>
        </p:nvSpPr>
        <p:spPr>
          <a:xfrm>
            <a:off x="502920" y="3300000"/>
            <a:ext cx="5443080" cy="1500000"/>
          </a:xfrm>
          <a:prstGeom prst="roundRect">
            <a:avLst/>
          </a:prstGeom>
          <a:solidFill>
            <a:srgbClr val="161B22"/>
          </a:solidFill>
          <a:ln w="12700">
            <a:solidFill>
              <a:srgbClr val="D29922"/>
            </a:solidFill>
          </a:ln>
        </p:spPr>
        <p:txBody>
          <a:bodyPr/>
          <a:lstStyle/>
          <a:p>
            <a:endParaRPr/>
          </a:p>
        </p:txBody>
      </p:sp>
      <p:sp>
        <p:nvSpPr>
          <p:cNvPr id="12" name="TextBox"/>
          <p:cNvSpPr txBox="1"/>
          <p:nvPr/>
        </p:nvSpPr>
        <p:spPr>
          <a:xfrm>
            <a:off x="702920" y="3440000"/>
            <a:ext cx="5043080" cy="360000"/>
          </a:xfrm>
          <a:prstGeom prst="rect">
            <a:avLst/>
          </a:prstGeom>
        </p:spPr>
        <p:txBody>
          <a:bodyPr wrap="none"/>
          <a:lstStyle/>
          <a:p>
            <a:r>
              <a:rPr sz="1700" b="1">
                <a:solidFill>
                  <a:srgbClr val="D29922"/>
                </a:solidFill>
                <a:latin typeface="Aptos Display"/>
              </a:rPr>
              <a:t>Spec Kit</a:t>
            </a:r>
          </a:p>
        </p:txBody>
      </p:sp>
      <p:sp>
        <p:nvSpPr>
          <p:cNvPr id="13" name="TextBox"/>
          <p:cNvSpPr txBox="1"/>
          <p:nvPr/>
        </p:nvSpPr>
        <p:spPr>
          <a:xfrm>
            <a:off x="702920" y="3890000"/>
            <a:ext cx="5043080" cy="760000"/>
          </a:xfrm>
          <a:prstGeom prst="rect">
            <a:avLst/>
          </a:prstGeom>
        </p:spPr>
        <p:txBody>
          <a:bodyPr/>
          <a:lstStyle/>
          <a:p>
            <a:pPr>
              <a:lnSpc>
                <a:spcPct val="140000"/>
              </a:lnSpc>
            </a:pPr>
            <a:r>
              <a:rPr sz="1500">
                <a:solidFill>
                  <a:srgbClr val="F0F6FC"/>
                </a:solidFill>
                <a:latin typeface="Consolas"/>
              </a:rPr>
              <a:t>github.com/github/spec-kit</a:t>
            </a:r>
          </a:p>
          <a:p>
            <a:pPr>
              <a:lnSpc>
                <a:spcPct val="140000"/>
              </a:lnSpc>
            </a:pPr>
            <a:r>
              <a:rPr sz="1500">
                <a:solidFill>
                  <a:srgbClr val="F0F6FC"/>
                </a:solidFill>
                <a:latin typeface="Consolas"/>
              </a:rPr>
              <a:t>github.github.io/spec-kit</a:t>
            </a:r>
          </a:p>
        </p:txBody>
      </p:sp>
      <p:sp>
        <p:nvSpPr>
          <p:cNvPr id="14" name="Shape"/>
          <p:cNvSpPr/>
          <p:nvPr/>
        </p:nvSpPr>
        <p:spPr>
          <a:xfrm>
            <a:off x="6246000" y="3300000"/>
            <a:ext cx="5443080" cy="1500000"/>
          </a:xfrm>
          <a:prstGeom prst="roundRect">
            <a:avLst/>
          </a:prstGeom>
          <a:solidFill>
            <a:srgbClr val="161B22"/>
          </a:solidFill>
          <a:ln w="12700">
            <a:solidFill>
              <a:srgbClr val="A371F7"/>
            </a:solidFill>
          </a:ln>
        </p:spPr>
        <p:txBody>
          <a:bodyPr/>
          <a:lstStyle/>
          <a:p>
            <a:endParaRPr/>
          </a:p>
        </p:txBody>
      </p:sp>
      <p:sp>
        <p:nvSpPr>
          <p:cNvPr id="15" name="TextBox"/>
          <p:cNvSpPr txBox="1"/>
          <p:nvPr/>
        </p:nvSpPr>
        <p:spPr>
          <a:xfrm>
            <a:off x="6446000" y="3440000"/>
            <a:ext cx="5043080" cy="360000"/>
          </a:xfrm>
          <a:prstGeom prst="rect">
            <a:avLst/>
          </a:prstGeom>
        </p:spPr>
        <p:txBody>
          <a:bodyPr wrap="none"/>
          <a:lstStyle/>
          <a:p>
            <a:r>
              <a:rPr sz="1700" b="1">
                <a:solidFill>
                  <a:srgbClr val="A371F7"/>
                </a:solidFill>
                <a:latin typeface="Aptos Display"/>
              </a:rPr>
              <a:t>Community</a:t>
            </a:r>
          </a:p>
        </p:txBody>
      </p:sp>
      <p:sp>
        <p:nvSpPr>
          <p:cNvPr id="16" name="TextBox"/>
          <p:cNvSpPr txBox="1"/>
          <p:nvPr/>
        </p:nvSpPr>
        <p:spPr>
          <a:xfrm>
            <a:off x="6446000" y="3890000"/>
            <a:ext cx="5043080" cy="760000"/>
          </a:xfrm>
          <a:prstGeom prst="rect">
            <a:avLst/>
          </a:prstGeom>
        </p:spPr>
        <p:txBody>
          <a:bodyPr/>
          <a:lstStyle/>
          <a:p>
            <a:pPr>
              <a:lnSpc>
                <a:spcPct val="140000"/>
              </a:lnSpc>
            </a:pPr>
            <a:r>
              <a:rPr sz="1500">
                <a:solidFill>
                  <a:srgbClr val="F0F6FC"/>
                </a:solidFill>
                <a:latin typeface="Consolas"/>
              </a:rPr>
              <a:t>github.com/github/awesome-copilot</a:t>
            </a:r>
          </a:p>
          <a:p>
            <a:pPr>
              <a:lnSpc>
                <a:spcPct val="140000"/>
              </a:lnSpc>
            </a:pPr>
            <a:r>
              <a:rPr sz="1300">
                <a:solidFill>
                  <a:srgbClr val="8B949E"/>
                </a:solidFill>
                <a:latin typeface="Aptos"/>
              </a:rPr>
              <a:t>Awesome Copilot Learning Hub</a:t>
            </a:r>
          </a:p>
        </p:txBody>
      </p:sp>
      <p:sp>
        <p:nvSpPr>
          <p:cNvPr id="17" name="Shape"/>
          <p:cNvSpPr/>
          <p:nvPr/>
        </p:nvSpPr>
        <p:spPr>
          <a:xfrm>
            <a:off x="502920" y="5000000"/>
            <a:ext cx="11186160" cy="620000"/>
          </a:xfrm>
          <a:prstGeom prst="roundRect">
            <a:avLst/>
          </a:prstGeom>
          <a:solidFill>
            <a:srgbClr val="21262D"/>
          </a:solidFill>
          <a:ln w="12700">
            <a:solidFill>
              <a:srgbClr val="D29922"/>
            </a:solidFill>
          </a:ln>
        </p:spPr>
        <p:txBody>
          <a:bodyPr wrap="none" anchor="ctr"/>
          <a:lstStyle/>
          <a:p>
            <a:pPr algn="ctr"/>
            <a:r>
              <a:rPr sz="1450" b="1">
                <a:solidFill>
                  <a:srgbClr val="D29922"/>
                </a:solidFill>
                <a:latin typeface="Aptos"/>
              </a:rPr>
              <a:t>Availability, models, commands, and UI are dynamic — verify before presenting.  Research baseline: 4 Aug 2026.</a:t>
            </a:r>
          </a:p>
        </p:txBody>
      </p:sp>
      <p:sp>
        <p:nvSpPr>
          <p:cNvPr id="18" name="TextBox"/>
          <p:cNvSpPr txBox="1"/>
          <p:nvPr/>
        </p:nvSpPr>
        <p:spPr>
          <a:xfrm>
            <a:off x="502920" y="6120000"/>
            <a:ext cx="9200000" cy="260000"/>
          </a:xfrm>
          <a:prstGeom prst="rect">
            <a:avLst/>
          </a:prstGeom>
        </p:spPr>
        <p:txBody>
          <a:bodyPr wrap="none"/>
          <a:lstStyle/>
          <a:p>
            <a:r>
              <a:rPr sz="1050">
                <a:solidFill>
                  <a:srgbClr val="8B949E"/>
                </a:solidFill>
                <a:latin typeface="Aptos"/>
              </a:rPr>
              <a:t>Priority order: official product docs → Microsoft Learn → Spec Kit → community resources.</a:t>
            </a:r>
          </a:p>
        </p:txBody>
      </p:sp>
      <p:sp>
        <p:nvSpPr>
          <p:cNvPr id="19" name="TextBox"/>
          <p:cNvSpPr txBox="1"/>
          <p:nvPr/>
        </p:nvSpPr>
        <p:spPr>
          <a:xfrm>
            <a:off x="10600000" y="6120000"/>
            <a:ext cx="1089080" cy="260000"/>
          </a:xfrm>
          <a:prstGeom prst="rect">
            <a:avLst/>
          </a:prstGeom>
        </p:spPr>
        <p:txBody>
          <a:bodyPr wrap="none"/>
          <a:lstStyle/>
          <a:p>
            <a:pPr algn="r"/>
            <a:r>
              <a:rPr sz="1050">
                <a:solidFill>
                  <a:srgbClr val="8B949E"/>
                </a:solidFill>
                <a:latin typeface="Aptos"/>
              </a:rPr>
              <a:t>B5 / B6</a:t>
            </a:r>
          </a:p>
        </p:txBody>
      </p:sp>
      <p:sp>
        <p:nvSpPr>
          <p:cNvPr id="20" name="Shape"/>
          <p:cNvSpPr/>
          <p:nvPr/>
        </p:nvSpPr>
        <p:spPr>
          <a:xfrm>
            <a:off x="502920" y="6730000"/>
            <a:ext cx="1788160" cy="62000"/>
          </a:xfrm>
          <a:prstGeom prst="rect">
            <a:avLst/>
          </a:prstGeom>
          <a:solidFill>
            <a:srgbClr val="30363D"/>
          </a:solidFill>
          <a:ln>
            <a:noFill/>
          </a:ln>
        </p:spPr>
        <p:txBody>
          <a:bodyPr/>
          <a:lstStyle/>
          <a:p>
            <a:endParaRPr/>
          </a:p>
        </p:txBody>
      </p:sp>
      <p:sp>
        <p:nvSpPr>
          <p:cNvPr id="21" name="Shape"/>
          <p:cNvSpPr/>
          <p:nvPr/>
        </p:nvSpPr>
        <p:spPr>
          <a:xfrm>
            <a:off x="2382520" y="6730000"/>
            <a:ext cx="1788160" cy="62000"/>
          </a:xfrm>
          <a:prstGeom prst="rect">
            <a:avLst/>
          </a:prstGeom>
          <a:solidFill>
            <a:srgbClr val="30363D"/>
          </a:solidFill>
          <a:ln>
            <a:noFill/>
          </a:ln>
        </p:spPr>
        <p:txBody>
          <a:bodyPr/>
          <a:lstStyle/>
          <a:p>
            <a:endParaRPr/>
          </a:p>
        </p:txBody>
      </p:sp>
      <p:sp>
        <p:nvSpPr>
          <p:cNvPr id="22" name="Shape"/>
          <p:cNvSpPr/>
          <p:nvPr/>
        </p:nvSpPr>
        <p:spPr>
          <a:xfrm>
            <a:off x="4262120" y="6730000"/>
            <a:ext cx="1788160" cy="62000"/>
          </a:xfrm>
          <a:prstGeom prst="rect">
            <a:avLst/>
          </a:prstGeom>
          <a:solidFill>
            <a:srgbClr val="30363D"/>
          </a:solidFill>
          <a:ln>
            <a:noFill/>
          </a:ln>
        </p:spPr>
        <p:txBody>
          <a:bodyPr/>
          <a:lstStyle/>
          <a:p>
            <a:endParaRPr/>
          </a:p>
        </p:txBody>
      </p:sp>
      <p:sp>
        <p:nvSpPr>
          <p:cNvPr id="23" name="Shape"/>
          <p:cNvSpPr/>
          <p:nvPr/>
        </p:nvSpPr>
        <p:spPr>
          <a:xfrm>
            <a:off x="6141720" y="6730000"/>
            <a:ext cx="1788160" cy="62000"/>
          </a:xfrm>
          <a:prstGeom prst="rect">
            <a:avLst/>
          </a:prstGeom>
          <a:solidFill>
            <a:srgbClr val="30363D"/>
          </a:solidFill>
          <a:ln>
            <a:noFill/>
          </a:ln>
        </p:spPr>
        <p:txBody>
          <a:bodyPr/>
          <a:lstStyle/>
          <a:p>
            <a:endParaRPr/>
          </a:p>
        </p:txBody>
      </p:sp>
      <p:sp>
        <p:nvSpPr>
          <p:cNvPr id="24" name="Shape"/>
          <p:cNvSpPr/>
          <p:nvPr/>
        </p:nvSpPr>
        <p:spPr>
          <a:xfrm>
            <a:off x="8021320" y="6730000"/>
            <a:ext cx="1788160" cy="62000"/>
          </a:xfrm>
          <a:prstGeom prst="rect">
            <a:avLst/>
          </a:prstGeom>
          <a:solidFill>
            <a:srgbClr val="30363D"/>
          </a:solidFill>
          <a:ln>
            <a:noFill/>
          </a:ln>
        </p:spPr>
        <p:txBody>
          <a:bodyPr/>
          <a:lstStyle/>
          <a:p>
            <a:endParaRPr/>
          </a:p>
        </p:txBody>
      </p:sp>
      <p:sp>
        <p:nvSpPr>
          <p:cNvPr id="25" name="Shape"/>
          <p:cNvSpPr/>
          <p:nvPr/>
        </p:nvSpPr>
        <p:spPr>
          <a:xfrm>
            <a:off x="9900920" y="6730000"/>
            <a:ext cx="1788160" cy="62000"/>
          </a:xfrm>
          <a:prstGeom prst="rect">
            <a:avLst/>
          </a:prstGeom>
          <a:solidFill>
            <a:srgbClr val="30363D"/>
          </a:solidFill>
          <a:ln>
            <a:noFill/>
          </a:ln>
        </p:spPr>
        <p:txBody>
          <a:bodyPr/>
          <a:lstStyle/>
          <a:p>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otalTime>451</TotalTime>
  <Words>5609</Words>
  <Application>Microsoft Office PowerPoint</Application>
  <PresentationFormat>Widescreen</PresentationFormat>
  <Paragraphs>377</Paragraphs>
  <Slides>18</Slides>
  <Notes>18</Notes>
  <HiddenSlides>4</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Aptos</vt:lpstr>
      <vt:lpstr>Aptos Display</vt:lpstr>
      <vt:lpstr>Arial</vt:lpstr>
      <vt:lpstr>Calibri</vt:lpstr>
      <vt:lpstr>Consolas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Lester March</cp:lastModifiedBy>
  <cp:revision>3</cp:revision>
  <dcterms:created xsi:type="dcterms:W3CDTF">2013-01-27T09:14:16Z</dcterms:created>
  <dcterms:modified xsi:type="dcterms:W3CDTF">2026-09-24T07:42:10Z</dcterms:modified>
  <cp:category/>
</cp:coreProperties>
</file>